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3" r:id="rId8"/>
    <p:sldId id="266" r:id="rId9"/>
    <p:sldId id="264" r:id="rId10"/>
    <p:sldId id="262" r:id="rId11"/>
    <p:sldId id="268" r:id="rId12"/>
    <p:sldId id="269" r:id="rId13"/>
    <p:sldId id="270" r:id="rId14"/>
    <p:sldId id="271"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6"/>
  </p:normalViewPr>
  <p:slideViewPr>
    <p:cSldViewPr snapToGrid="0">
      <p:cViewPr varScale="1">
        <p:scale>
          <a:sx n="90" d="100"/>
          <a:sy n="90" d="100"/>
        </p:scale>
        <p:origin x="232"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770917-1731-46DB-B595-32BDB51847BD}" type="datetimeFigureOut">
              <a:rPr lang="en-MY" smtClean="0"/>
              <a:t>28/07/2023</a:t>
            </a:fld>
            <a:endParaRPr lang="en-MY"/>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206AEE-3136-43BF-AF60-68A342048DE6}" type="slidenum">
              <a:rPr lang="en-MY" smtClean="0"/>
              <a:t>‹#›</a:t>
            </a:fld>
            <a:endParaRPr lang="en-MY"/>
          </a:p>
        </p:txBody>
      </p:sp>
    </p:spTree>
    <p:extLst>
      <p:ext uri="{BB962C8B-B14F-4D97-AF65-F5344CB8AC3E}">
        <p14:creationId xmlns:p14="http://schemas.microsoft.com/office/powerpoint/2010/main" val="1218888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943B1-B6CF-4183-A6CD-FCB953DBD4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a:extLst>
              <a:ext uri="{FF2B5EF4-FFF2-40B4-BE49-F238E27FC236}">
                <a16:creationId xmlns:a16="http://schemas.microsoft.com/office/drawing/2014/main" id="{403A76B9-E8C2-4102-9D8D-4BEB9BABFF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a:extLst>
              <a:ext uri="{FF2B5EF4-FFF2-40B4-BE49-F238E27FC236}">
                <a16:creationId xmlns:a16="http://schemas.microsoft.com/office/drawing/2014/main" id="{3BBDF465-435E-4EEB-AB2E-825375AF0DB2}"/>
              </a:ext>
            </a:extLst>
          </p:cNvPr>
          <p:cNvSpPr>
            <a:spLocks noGrp="1"/>
          </p:cNvSpPr>
          <p:nvPr>
            <p:ph type="dt" sz="half" idx="10"/>
          </p:nvPr>
        </p:nvSpPr>
        <p:spPr/>
        <p:txBody>
          <a:bodyPr/>
          <a:lstStyle/>
          <a:p>
            <a:r>
              <a:rPr lang="en-US"/>
              <a:t>27/7/2023</a:t>
            </a:r>
            <a:endParaRPr lang="en-MY"/>
          </a:p>
        </p:txBody>
      </p:sp>
      <p:sp>
        <p:nvSpPr>
          <p:cNvPr id="5" name="Footer Placeholder 4">
            <a:extLst>
              <a:ext uri="{FF2B5EF4-FFF2-40B4-BE49-F238E27FC236}">
                <a16:creationId xmlns:a16="http://schemas.microsoft.com/office/drawing/2014/main" id="{C07D3EDD-1D18-4555-957B-E31843831E79}"/>
              </a:ext>
            </a:extLst>
          </p:cNvPr>
          <p:cNvSpPr>
            <a:spLocks noGrp="1"/>
          </p:cNvSpPr>
          <p:nvPr>
            <p:ph type="ftr" sz="quarter" idx="11"/>
          </p:nvPr>
        </p:nvSpPr>
        <p:spPr/>
        <p:txBody>
          <a:bodyPr/>
          <a:lstStyle/>
          <a:p>
            <a:r>
              <a:rPr lang="en-MY"/>
              <a:t>ISTAC/hj</a:t>
            </a:r>
          </a:p>
        </p:txBody>
      </p:sp>
      <p:sp>
        <p:nvSpPr>
          <p:cNvPr id="6" name="Slide Number Placeholder 5">
            <a:extLst>
              <a:ext uri="{FF2B5EF4-FFF2-40B4-BE49-F238E27FC236}">
                <a16:creationId xmlns:a16="http://schemas.microsoft.com/office/drawing/2014/main" id="{21B94A39-F7D2-44FE-99C0-43E7D8FDA577}"/>
              </a:ext>
            </a:extLst>
          </p:cNvPr>
          <p:cNvSpPr>
            <a:spLocks noGrp="1"/>
          </p:cNvSpPr>
          <p:nvPr>
            <p:ph type="sldNum" sz="quarter" idx="12"/>
          </p:nvPr>
        </p:nvSpPr>
        <p:spPr/>
        <p:txBody>
          <a:bodyPr/>
          <a:lstStyle/>
          <a:p>
            <a:fld id="{7A3182B9-7E21-4C8C-999D-353716669591}" type="slidenum">
              <a:rPr lang="en-MY" smtClean="0"/>
              <a:t>‹#›</a:t>
            </a:fld>
            <a:endParaRPr lang="en-MY"/>
          </a:p>
        </p:txBody>
      </p:sp>
    </p:spTree>
    <p:extLst>
      <p:ext uri="{BB962C8B-B14F-4D97-AF65-F5344CB8AC3E}">
        <p14:creationId xmlns:p14="http://schemas.microsoft.com/office/powerpoint/2010/main" val="960999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130E1-0351-4DCB-9D7C-D2E37296366D}"/>
              </a:ext>
            </a:extLst>
          </p:cNvPr>
          <p:cNvSpPr>
            <a:spLocks noGrp="1"/>
          </p:cNvSpPr>
          <p:nvPr>
            <p:ph type="title"/>
          </p:nvPr>
        </p:nvSpPr>
        <p:spPr/>
        <p:txBody>
          <a:bodyPr/>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33AD43BC-0852-46A8-B2A0-41D1BB74A97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F41A09A5-A46B-47E4-8DEC-DE210E37EC98}"/>
              </a:ext>
            </a:extLst>
          </p:cNvPr>
          <p:cNvSpPr>
            <a:spLocks noGrp="1"/>
          </p:cNvSpPr>
          <p:nvPr>
            <p:ph type="dt" sz="half" idx="10"/>
          </p:nvPr>
        </p:nvSpPr>
        <p:spPr/>
        <p:txBody>
          <a:bodyPr/>
          <a:lstStyle/>
          <a:p>
            <a:r>
              <a:rPr lang="en-US"/>
              <a:t>27/7/2023</a:t>
            </a:r>
            <a:endParaRPr lang="en-MY"/>
          </a:p>
        </p:txBody>
      </p:sp>
      <p:sp>
        <p:nvSpPr>
          <p:cNvPr id="5" name="Footer Placeholder 4">
            <a:extLst>
              <a:ext uri="{FF2B5EF4-FFF2-40B4-BE49-F238E27FC236}">
                <a16:creationId xmlns:a16="http://schemas.microsoft.com/office/drawing/2014/main" id="{4306612E-75F1-45E9-AADC-9BFC7C3676ED}"/>
              </a:ext>
            </a:extLst>
          </p:cNvPr>
          <p:cNvSpPr>
            <a:spLocks noGrp="1"/>
          </p:cNvSpPr>
          <p:nvPr>
            <p:ph type="ftr" sz="quarter" idx="11"/>
          </p:nvPr>
        </p:nvSpPr>
        <p:spPr/>
        <p:txBody>
          <a:bodyPr/>
          <a:lstStyle/>
          <a:p>
            <a:r>
              <a:rPr lang="en-MY"/>
              <a:t>ISTAC/hj</a:t>
            </a:r>
          </a:p>
        </p:txBody>
      </p:sp>
      <p:sp>
        <p:nvSpPr>
          <p:cNvPr id="6" name="Slide Number Placeholder 5">
            <a:extLst>
              <a:ext uri="{FF2B5EF4-FFF2-40B4-BE49-F238E27FC236}">
                <a16:creationId xmlns:a16="http://schemas.microsoft.com/office/drawing/2014/main" id="{67101750-4C4D-4272-974B-BE1B55DDD2FF}"/>
              </a:ext>
            </a:extLst>
          </p:cNvPr>
          <p:cNvSpPr>
            <a:spLocks noGrp="1"/>
          </p:cNvSpPr>
          <p:nvPr>
            <p:ph type="sldNum" sz="quarter" idx="12"/>
          </p:nvPr>
        </p:nvSpPr>
        <p:spPr/>
        <p:txBody>
          <a:bodyPr/>
          <a:lstStyle/>
          <a:p>
            <a:fld id="{7A3182B9-7E21-4C8C-999D-353716669591}" type="slidenum">
              <a:rPr lang="en-MY" smtClean="0"/>
              <a:t>‹#›</a:t>
            </a:fld>
            <a:endParaRPr lang="en-MY"/>
          </a:p>
        </p:txBody>
      </p:sp>
    </p:spTree>
    <p:extLst>
      <p:ext uri="{BB962C8B-B14F-4D97-AF65-F5344CB8AC3E}">
        <p14:creationId xmlns:p14="http://schemas.microsoft.com/office/powerpoint/2010/main" val="351167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39BAE0-E5DF-4E25-8D2B-37B0595D790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28800746-6D6E-42D2-8DF2-B3BBDA241D4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D1E1246F-BA56-48F1-B481-7D893A673929}"/>
              </a:ext>
            </a:extLst>
          </p:cNvPr>
          <p:cNvSpPr>
            <a:spLocks noGrp="1"/>
          </p:cNvSpPr>
          <p:nvPr>
            <p:ph type="dt" sz="half" idx="10"/>
          </p:nvPr>
        </p:nvSpPr>
        <p:spPr/>
        <p:txBody>
          <a:bodyPr/>
          <a:lstStyle/>
          <a:p>
            <a:r>
              <a:rPr lang="en-US"/>
              <a:t>27/7/2023</a:t>
            </a:r>
            <a:endParaRPr lang="en-MY"/>
          </a:p>
        </p:txBody>
      </p:sp>
      <p:sp>
        <p:nvSpPr>
          <p:cNvPr id="5" name="Footer Placeholder 4">
            <a:extLst>
              <a:ext uri="{FF2B5EF4-FFF2-40B4-BE49-F238E27FC236}">
                <a16:creationId xmlns:a16="http://schemas.microsoft.com/office/drawing/2014/main" id="{1B534BA5-C313-4E61-8F3A-8EF251106490}"/>
              </a:ext>
            </a:extLst>
          </p:cNvPr>
          <p:cNvSpPr>
            <a:spLocks noGrp="1"/>
          </p:cNvSpPr>
          <p:nvPr>
            <p:ph type="ftr" sz="quarter" idx="11"/>
          </p:nvPr>
        </p:nvSpPr>
        <p:spPr/>
        <p:txBody>
          <a:bodyPr/>
          <a:lstStyle/>
          <a:p>
            <a:r>
              <a:rPr lang="en-MY"/>
              <a:t>ISTAC/hj</a:t>
            </a:r>
          </a:p>
        </p:txBody>
      </p:sp>
      <p:sp>
        <p:nvSpPr>
          <p:cNvPr id="6" name="Slide Number Placeholder 5">
            <a:extLst>
              <a:ext uri="{FF2B5EF4-FFF2-40B4-BE49-F238E27FC236}">
                <a16:creationId xmlns:a16="http://schemas.microsoft.com/office/drawing/2014/main" id="{A06349C6-4E16-43E6-8B63-E505B7CCDBEA}"/>
              </a:ext>
            </a:extLst>
          </p:cNvPr>
          <p:cNvSpPr>
            <a:spLocks noGrp="1"/>
          </p:cNvSpPr>
          <p:nvPr>
            <p:ph type="sldNum" sz="quarter" idx="12"/>
          </p:nvPr>
        </p:nvSpPr>
        <p:spPr/>
        <p:txBody>
          <a:bodyPr/>
          <a:lstStyle/>
          <a:p>
            <a:fld id="{7A3182B9-7E21-4C8C-999D-353716669591}" type="slidenum">
              <a:rPr lang="en-MY" smtClean="0"/>
              <a:t>‹#›</a:t>
            </a:fld>
            <a:endParaRPr lang="en-MY"/>
          </a:p>
        </p:txBody>
      </p:sp>
    </p:spTree>
    <p:extLst>
      <p:ext uri="{BB962C8B-B14F-4D97-AF65-F5344CB8AC3E}">
        <p14:creationId xmlns:p14="http://schemas.microsoft.com/office/powerpoint/2010/main" val="4258441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7C39B-9E49-44C7-B10D-3095477F8D3A}"/>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5D4036E1-1B67-4660-B5D7-9C13119D01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3BDCB9C6-4F5C-472A-AD11-6B37DB886B81}"/>
              </a:ext>
            </a:extLst>
          </p:cNvPr>
          <p:cNvSpPr>
            <a:spLocks noGrp="1"/>
          </p:cNvSpPr>
          <p:nvPr>
            <p:ph type="dt" sz="half" idx="10"/>
          </p:nvPr>
        </p:nvSpPr>
        <p:spPr/>
        <p:txBody>
          <a:bodyPr/>
          <a:lstStyle/>
          <a:p>
            <a:r>
              <a:rPr lang="en-US"/>
              <a:t>27/7/2023</a:t>
            </a:r>
            <a:endParaRPr lang="en-MY"/>
          </a:p>
        </p:txBody>
      </p:sp>
      <p:sp>
        <p:nvSpPr>
          <p:cNvPr id="5" name="Footer Placeholder 4">
            <a:extLst>
              <a:ext uri="{FF2B5EF4-FFF2-40B4-BE49-F238E27FC236}">
                <a16:creationId xmlns:a16="http://schemas.microsoft.com/office/drawing/2014/main" id="{F7A72CF9-328E-4F7A-945A-BA45AC8E4F43}"/>
              </a:ext>
            </a:extLst>
          </p:cNvPr>
          <p:cNvSpPr>
            <a:spLocks noGrp="1"/>
          </p:cNvSpPr>
          <p:nvPr>
            <p:ph type="ftr" sz="quarter" idx="11"/>
          </p:nvPr>
        </p:nvSpPr>
        <p:spPr/>
        <p:txBody>
          <a:bodyPr/>
          <a:lstStyle/>
          <a:p>
            <a:r>
              <a:rPr lang="en-MY"/>
              <a:t>ISTAC/hj</a:t>
            </a:r>
          </a:p>
        </p:txBody>
      </p:sp>
      <p:sp>
        <p:nvSpPr>
          <p:cNvPr id="6" name="Slide Number Placeholder 5">
            <a:extLst>
              <a:ext uri="{FF2B5EF4-FFF2-40B4-BE49-F238E27FC236}">
                <a16:creationId xmlns:a16="http://schemas.microsoft.com/office/drawing/2014/main" id="{C316353B-9667-439C-A322-BDABE5759C02}"/>
              </a:ext>
            </a:extLst>
          </p:cNvPr>
          <p:cNvSpPr>
            <a:spLocks noGrp="1"/>
          </p:cNvSpPr>
          <p:nvPr>
            <p:ph type="sldNum" sz="quarter" idx="12"/>
          </p:nvPr>
        </p:nvSpPr>
        <p:spPr/>
        <p:txBody>
          <a:bodyPr/>
          <a:lstStyle/>
          <a:p>
            <a:fld id="{7A3182B9-7E21-4C8C-999D-353716669591}" type="slidenum">
              <a:rPr lang="en-MY" smtClean="0"/>
              <a:t>‹#›</a:t>
            </a:fld>
            <a:endParaRPr lang="en-MY"/>
          </a:p>
        </p:txBody>
      </p:sp>
    </p:spTree>
    <p:extLst>
      <p:ext uri="{BB962C8B-B14F-4D97-AF65-F5344CB8AC3E}">
        <p14:creationId xmlns:p14="http://schemas.microsoft.com/office/powerpoint/2010/main" val="2530480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38B79-79AE-454D-8D60-7AB268DA89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Y"/>
          </a:p>
        </p:txBody>
      </p:sp>
      <p:sp>
        <p:nvSpPr>
          <p:cNvPr id="3" name="Text Placeholder 2">
            <a:extLst>
              <a:ext uri="{FF2B5EF4-FFF2-40B4-BE49-F238E27FC236}">
                <a16:creationId xmlns:a16="http://schemas.microsoft.com/office/drawing/2014/main" id="{747C9CC9-4CCF-4C6C-B702-7FD6368790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8F62ECD-072F-4FF1-87B6-E3282CC76B98}"/>
              </a:ext>
            </a:extLst>
          </p:cNvPr>
          <p:cNvSpPr>
            <a:spLocks noGrp="1"/>
          </p:cNvSpPr>
          <p:nvPr>
            <p:ph type="dt" sz="half" idx="10"/>
          </p:nvPr>
        </p:nvSpPr>
        <p:spPr/>
        <p:txBody>
          <a:bodyPr/>
          <a:lstStyle/>
          <a:p>
            <a:r>
              <a:rPr lang="en-US"/>
              <a:t>27/7/2023</a:t>
            </a:r>
            <a:endParaRPr lang="en-MY"/>
          </a:p>
        </p:txBody>
      </p:sp>
      <p:sp>
        <p:nvSpPr>
          <p:cNvPr id="5" name="Footer Placeholder 4">
            <a:extLst>
              <a:ext uri="{FF2B5EF4-FFF2-40B4-BE49-F238E27FC236}">
                <a16:creationId xmlns:a16="http://schemas.microsoft.com/office/drawing/2014/main" id="{00F04CCB-8D73-4782-858F-49D7BD103E06}"/>
              </a:ext>
            </a:extLst>
          </p:cNvPr>
          <p:cNvSpPr>
            <a:spLocks noGrp="1"/>
          </p:cNvSpPr>
          <p:nvPr>
            <p:ph type="ftr" sz="quarter" idx="11"/>
          </p:nvPr>
        </p:nvSpPr>
        <p:spPr/>
        <p:txBody>
          <a:bodyPr/>
          <a:lstStyle/>
          <a:p>
            <a:r>
              <a:rPr lang="en-MY"/>
              <a:t>ISTAC/hj</a:t>
            </a:r>
          </a:p>
        </p:txBody>
      </p:sp>
      <p:sp>
        <p:nvSpPr>
          <p:cNvPr id="6" name="Slide Number Placeholder 5">
            <a:extLst>
              <a:ext uri="{FF2B5EF4-FFF2-40B4-BE49-F238E27FC236}">
                <a16:creationId xmlns:a16="http://schemas.microsoft.com/office/drawing/2014/main" id="{11EAB0EB-5AAF-4A37-B339-2D9655E4861A}"/>
              </a:ext>
            </a:extLst>
          </p:cNvPr>
          <p:cNvSpPr>
            <a:spLocks noGrp="1"/>
          </p:cNvSpPr>
          <p:nvPr>
            <p:ph type="sldNum" sz="quarter" idx="12"/>
          </p:nvPr>
        </p:nvSpPr>
        <p:spPr/>
        <p:txBody>
          <a:bodyPr/>
          <a:lstStyle/>
          <a:p>
            <a:fld id="{7A3182B9-7E21-4C8C-999D-353716669591}" type="slidenum">
              <a:rPr lang="en-MY" smtClean="0"/>
              <a:t>‹#›</a:t>
            </a:fld>
            <a:endParaRPr lang="en-MY"/>
          </a:p>
        </p:txBody>
      </p:sp>
    </p:spTree>
    <p:extLst>
      <p:ext uri="{BB962C8B-B14F-4D97-AF65-F5344CB8AC3E}">
        <p14:creationId xmlns:p14="http://schemas.microsoft.com/office/powerpoint/2010/main" val="818675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539F8-4436-4E6D-8303-7A68C0EE890D}"/>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7AEDA8C2-0B4E-498F-ACC5-8E96DE3AE77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a:extLst>
              <a:ext uri="{FF2B5EF4-FFF2-40B4-BE49-F238E27FC236}">
                <a16:creationId xmlns:a16="http://schemas.microsoft.com/office/drawing/2014/main" id="{74BFDC0D-AB9A-4E82-9EEA-796FBBD3D4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a:extLst>
              <a:ext uri="{FF2B5EF4-FFF2-40B4-BE49-F238E27FC236}">
                <a16:creationId xmlns:a16="http://schemas.microsoft.com/office/drawing/2014/main" id="{C4B728E6-70BE-469A-A8FF-2D92BCC7FEE6}"/>
              </a:ext>
            </a:extLst>
          </p:cNvPr>
          <p:cNvSpPr>
            <a:spLocks noGrp="1"/>
          </p:cNvSpPr>
          <p:nvPr>
            <p:ph type="dt" sz="half" idx="10"/>
          </p:nvPr>
        </p:nvSpPr>
        <p:spPr/>
        <p:txBody>
          <a:bodyPr/>
          <a:lstStyle/>
          <a:p>
            <a:r>
              <a:rPr lang="en-US"/>
              <a:t>27/7/2023</a:t>
            </a:r>
            <a:endParaRPr lang="en-MY"/>
          </a:p>
        </p:txBody>
      </p:sp>
      <p:sp>
        <p:nvSpPr>
          <p:cNvPr id="6" name="Footer Placeholder 5">
            <a:extLst>
              <a:ext uri="{FF2B5EF4-FFF2-40B4-BE49-F238E27FC236}">
                <a16:creationId xmlns:a16="http://schemas.microsoft.com/office/drawing/2014/main" id="{B5A8763E-CD36-4011-AD08-0166FA4CB884}"/>
              </a:ext>
            </a:extLst>
          </p:cNvPr>
          <p:cNvSpPr>
            <a:spLocks noGrp="1"/>
          </p:cNvSpPr>
          <p:nvPr>
            <p:ph type="ftr" sz="quarter" idx="11"/>
          </p:nvPr>
        </p:nvSpPr>
        <p:spPr/>
        <p:txBody>
          <a:bodyPr/>
          <a:lstStyle/>
          <a:p>
            <a:r>
              <a:rPr lang="en-MY"/>
              <a:t>ISTAC/hj</a:t>
            </a:r>
          </a:p>
        </p:txBody>
      </p:sp>
      <p:sp>
        <p:nvSpPr>
          <p:cNvPr id="7" name="Slide Number Placeholder 6">
            <a:extLst>
              <a:ext uri="{FF2B5EF4-FFF2-40B4-BE49-F238E27FC236}">
                <a16:creationId xmlns:a16="http://schemas.microsoft.com/office/drawing/2014/main" id="{84253780-1FF0-434B-9284-938B371B3AAD}"/>
              </a:ext>
            </a:extLst>
          </p:cNvPr>
          <p:cNvSpPr>
            <a:spLocks noGrp="1"/>
          </p:cNvSpPr>
          <p:nvPr>
            <p:ph type="sldNum" sz="quarter" idx="12"/>
          </p:nvPr>
        </p:nvSpPr>
        <p:spPr/>
        <p:txBody>
          <a:bodyPr/>
          <a:lstStyle/>
          <a:p>
            <a:fld id="{7A3182B9-7E21-4C8C-999D-353716669591}" type="slidenum">
              <a:rPr lang="en-MY" smtClean="0"/>
              <a:t>‹#›</a:t>
            </a:fld>
            <a:endParaRPr lang="en-MY"/>
          </a:p>
        </p:txBody>
      </p:sp>
    </p:spTree>
    <p:extLst>
      <p:ext uri="{BB962C8B-B14F-4D97-AF65-F5344CB8AC3E}">
        <p14:creationId xmlns:p14="http://schemas.microsoft.com/office/powerpoint/2010/main" val="3043799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975D5-169B-423B-8024-302FB5F2F831}"/>
              </a:ext>
            </a:extLst>
          </p:cNvPr>
          <p:cNvSpPr>
            <a:spLocks noGrp="1"/>
          </p:cNvSpPr>
          <p:nvPr>
            <p:ph type="title"/>
          </p:nvPr>
        </p:nvSpPr>
        <p:spPr>
          <a:xfrm>
            <a:off x="839788" y="365125"/>
            <a:ext cx="10515600" cy="1325563"/>
          </a:xfrm>
        </p:spPr>
        <p:txBody>
          <a:bodyPr/>
          <a:lstStyle/>
          <a:p>
            <a:r>
              <a:rPr lang="en-US"/>
              <a:t>Click to edit Master title style</a:t>
            </a:r>
            <a:endParaRPr lang="en-MY"/>
          </a:p>
        </p:txBody>
      </p:sp>
      <p:sp>
        <p:nvSpPr>
          <p:cNvPr id="3" name="Text Placeholder 2">
            <a:extLst>
              <a:ext uri="{FF2B5EF4-FFF2-40B4-BE49-F238E27FC236}">
                <a16:creationId xmlns:a16="http://schemas.microsoft.com/office/drawing/2014/main" id="{EEE124AE-284A-4FC9-836C-33727AEDF5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C4598CA-1C37-4999-B874-AF3EF5EFB00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a:extLst>
              <a:ext uri="{FF2B5EF4-FFF2-40B4-BE49-F238E27FC236}">
                <a16:creationId xmlns:a16="http://schemas.microsoft.com/office/drawing/2014/main" id="{C228AAA7-18AE-447B-AD85-34F2D9DD75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DCFE6EF-689E-42B3-8102-C572CE6B8E8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a:extLst>
              <a:ext uri="{FF2B5EF4-FFF2-40B4-BE49-F238E27FC236}">
                <a16:creationId xmlns:a16="http://schemas.microsoft.com/office/drawing/2014/main" id="{0CEC8894-340F-49D9-9EA3-F9CD2C83665C}"/>
              </a:ext>
            </a:extLst>
          </p:cNvPr>
          <p:cNvSpPr>
            <a:spLocks noGrp="1"/>
          </p:cNvSpPr>
          <p:nvPr>
            <p:ph type="dt" sz="half" idx="10"/>
          </p:nvPr>
        </p:nvSpPr>
        <p:spPr/>
        <p:txBody>
          <a:bodyPr/>
          <a:lstStyle/>
          <a:p>
            <a:r>
              <a:rPr lang="en-US"/>
              <a:t>27/7/2023</a:t>
            </a:r>
            <a:endParaRPr lang="en-MY"/>
          </a:p>
        </p:txBody>
      </p:sp>
      <p:sp>
        <p:nvSpPr>
          <p:cNvPr id="8" name="Footer Placeholder 7">
            <a:extLst>
              <a:ext uri="{FF2B5EF4-FFF2-40B4-BE49-F238E27FC236}">
                <a16:creationId xmlns:a16="http://schemas.microsoft.com/office/drawing/2014/main" id="{6E6475C4-D30A-43CF-BC05-386204E7FC23}"/>
              </a:ext>
            </a:extLst>
          </p:cNvPr>
          <p:cNvSpPr>
            <a:spLocks noGrp="1"/>
          </p:cNvSpPr>
          <p:nvPr>
            <p:ph type="ftr" sz="quarter" idx="11"/>
          </p:nvPr>
        </p:nvSpPr>
        <p:spPr/>
        <p:txBody>
          <a:bodyPr/>
          <a:lstStyle/>
          <a:p>
            <a:r>
              <a:rPr lang="en-MY"/>
              <a:t>ISTAC/hj</a:t>
            </a:r>
          </a:p>
        </p:txBody>
      </p:sp>
      <p:sp>
        <p:nvSpPr>
          <p:cNvPr id="9" name="Slide Number Placeholder 8">
            <a:extLst>
              <a:ext uri="{FF2B5EF4-FFF2-40B4-BE49-F238E27FC236}">
                <a16:creationId xmlns:a16="http://schemas.microsoft.com/office/drawing/2014/main" id="{76492C14-ED16-40E1-B8A2-9BFACD18043C}"/>
              </a:ext>
            </a:extLst>
          </p:cNvPr>
          <p:cNvSpPr>
            <a:spLocks noGrp="1"/>
          </p:cNvSpPr>
          <p:nvPr>
            <p:ph type="sldNum" sz="quarter" idx="12"/>
          </p:nvPr>
        </p:nvSpPr>
        <p:spPr/>
        <p:txBody>
          <a:bodyPr/>
          <a:lstStyle/>
          <a:p>
            <a:fld id="{7A3182B9-7E21-4C8C-999D-353716669591}" type="slidenum">
              <a:rPr lang="en-MY" smtClean="0"/>
              <a:t>‹#›</a:t>
            </a:fld>
            <a:endParaRPr lang="en-MY"/>
          </a:p>
        </p:txBody>
      </p:sp>
    </p:spTree>
    <p:extLst>
      <p:ext uri="{BB962C8B-B14F-4D97-AF65-F5344CB8AC3E}">
        <p14:creationId xmlns:p14="http://schemas.microsoft.com/office/powerpoint/2010/main" val="1034117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8D66F-BF99-41CE-8006-508D1EF447B5}"/>
              </a:ext>
            </a:extLst>
          </p:cNvPr>
          <p:cNvSpPr>
            <a:spLocks noGrp="1"/>
          </p:cNvSpPr>
          <p:nvPr>
            <p:ph type="title"/>
          </p:nvPr>
        </p:nvSpPr>
        <p:spPr/>
        <p:txBody>
          <a:bodyPr/>
          <a:lstStyle/>
          <a:p>
            <a:r>
              <a:rPr lang="en-US"/>
              <a:t>Click to edit Master title style</a:t>
            </a:r>
            <a:endParaRPr lang="en-MY"/>
          </a:p>
        </p:txBody>
      </p:sp>
      <p:sp>
        <p:nvSpPr>
          <p:cNvPr id="3" name="Date Placeholder 2">
            <a:extLst>
              <a:ext uri="{FF2B5EF4-FFF2-40B4-BE49-F238E27FC236}">
                <a16:creationId xmlns:a16="http://schemas.microsoft.com/office/drawing/2014/main" id="{D28CAD7A-6362-4B4A-90ED-F34BE12CC464}"/>
              </a:ext>
            </a:extLst>
          </p:cNvPr>
          <p:cNvSpPr>
            <a:spLocks noGrp="1"/>
          </p:cNvSpPr>
          <p:nvPr>
            <p:ph type="dt" sz="half" idx="10"/>
          </p:nvPr>
        </p:nvSpPr>
        <p:spPr/>
        <p:txBody>
          <a:bodyPr/>
          <a:lstStyle/>
          <a:p>
            <a:r>
              <a:rPr lang="en-US"/>
              <a:t>27/7/2023</a:t>
            </a:r>
            <a:endParaRPr lang="en-MY"/>
          </a:p>
        </p:txBody>
      </p:sp>
      <p:sp>
        <p:nvSpPr>
          <p:cNvPr id="4" name="Footer Placeholder 3">
            <a:extLst>
              <a:ext uri="{FF2B5EF4-FFF2-40B4-BE49-F238E27FC236}">
                <a16:creationId xmlns:a16="http://schemas.microsoft.com/office/drawing/2014/main" id="{5014FB06-0CA2-401B-B39A-E4D0CCE7BA41}"/>
              </a:ext>
            </a:extLst>
          </p:cNvPr>
          <p:cNvSpPr>
            <a:spLocks noGrp="1"/>
          </p:cNvSpPr>
          <p:nvPr>
            <p:ph type="ftr" sz="quarter" idx="11"/>
          </p:nvPr>
        </p:nvSpPr>
        <p:spPr/>
        <p:txBody>
          <a:bodyPr/>
          <a:lstStyle/>
          <a:p>
            <a:r>
              <a:rPr lang="en-MY"/>
              <a:t>ISTAC/hj</a:t>
            </a:r>
          </a:p>
        </p:txBody>
      </p:sp>
      <p:sp>
        <p:nvSpPr>
          <p:cNvPr id="5" name="Slide Number Placeholder 4">
            <a:extLst>
              <a:ext uri="{FF2B5EF4-FFF2-40B4-BE49-F238E27FC236}">
                <a16:creationId xmlns:a16="http://schemas.microsoft.com/office/drawing/2014/main" id="{E713C385-F327-40B6-92D7-C2DDBDE498A8}"/>
              </a:ext>
            </a:extLst>
          </p:cNvPr>
          <p:cNvSpPr>
            <a:spLocks noGrp="1"/>
          </p:cNvSpPr>
          <p:nvPr>
            <p:ph type="sldNum" sz="quarter" idx="12"/>
          </p:nvPr>
        </p:nvSpPr>
        <p:spPr/>
        <p:txBody>
          <a:bodyPr/>
          <a:lstStyle/>
          <a:p>
            <a:fld id="{7A3182B9-7E21-4C8C-999D-353716669591}" type="slidenum">
              <a:rPr lang="en-MY" smtClean="0"/>
              <a:t>‹#›</a:t>
            </a:fld>
            <a:endParaRPr lang="en-MY"/>
          </a:p>
        </p:txBody>
      </p:sp>
    </p:spTree>
    <p:extLst>
      <p:ext uri="{BB962C8B-B14F-4D97-AF65-F5344CB8AC3E}">
        <p14:creationId xmlns:p14="http://schemas.microsoft.com/office/powerpoint/2010/main" val="3781312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BD7653-EDDF-48E8-804E-F13D092B372E}"/>
              </a:ext>
            </a:extLst>
          </p:cNvPr>
          <p:cNvSpPr>
            <a:spLocks noGrp="1"/>
          </p:cNvSpPr>
          <p:nvPr>
            <p:ph type="dt" sz="half" idx="10"/>
          </p:nvPr>
        </p:nvSpPr>
        <p:spPr/>
        <p:txBody>
          <a:bodyPr/>
          <a:lstStyle/>
          <a:p>
            <a:r>
              <a:rPr lang="en-US"/>
              <a:t>27/7/2023</a:t>
            </a:r>
            <a:endParaRPr lang="en-MY"/>
          </a:p>
        </p:txBody>
      </p:sp>
      <p:sp>
        <p:nvSpPr>
          <p:cNvPr id="3" name="Footer Placeholder 2">
            <a:extLst>
              <a:ext uri="{FF2B5EF4-FFF2-40B4-BE49-F238E27FC236}">
                <a16:creationId xmlns:a16="http://schemas.microsoft.com/office/drawing/2014/main" id="{F76CBAB4-9A87-406F-8B44-67C6272A9849}"/>
              </a:ext>
            </a:extLst>
          </p:cNvPr>
          <p:cNvSpPr>
            <a:spLocks noGrp="1"/>
          </p:cNvSpPr>
          <p:nvPr>
            <p:ph type="ftr" sz="quarter" idx="11"/>
          </p:nvPr>
        </p:nvSpPr>
        <p:spPr/>
        <p:txBody>
          <a:bodyPr/>
          <a:lstStyle/>
          <a:p>
            <a:r>
              <a:rPr lang="en-MY"/>
              <a:t>ISTAC/hj</a:t>
            </a:r>
          </a:p>
        </p:txBody>
      </p:sp>
      <p:sp>
        <p:nvSpPr>
          <p:cNvPr id="4" name="Slide Number Placeholder 3">
            <a:extLst>
              <a:ext uri="{FF2B5EF4-FFF2-40B4-BE49-F238E27FC236}">
                <a16:creationId xmlns:a16="http://schemas.microsoft.com/office/drawing/2014/main" id="{63AFE7A5-DE89-4D6A-BD83-18EF47A69D67}"/>
              </a:ext>
            </a:extLst>
          </p:cNvPr>
          <p:cNvSpPr>
            <a:spLocks noGrp="1"/>
          </p:cNvSpPr>
          <p:nvPr>
            <p:ph type="sldNum" sz="quarter" idx="12"/>
          </p:nvPr>
        </p:nvSpPr>
        <p:spPr/>
        <p:txBody>
          <a:bodyPr/>
          <a:lstStyle/>
          <a:p>
            <a:fld id="{7A3182B9-7E21-4C8C-999D-353716669591}" type="slidenum">
              <a:rPr lang="en-MY" smtClean="0"/>
              <a:t>‹#›</a:t>
            </a:fld>
            <a:endParaRPr lang="en-MY"/>
          </a:p>
        </p:txBody>
      </p:sp>
    </p:spTree>
    <p:extLst>
      <p:ext uri="{BB962C8B-B14F-4D97-AF65-F5344CB8AC3E}">
        <p14:creationId xmlns:p14="http://schemas.microsoft.com/office/powerpoint/2010/main" val="4208854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04E3B-C611-4240-B4A4-85C1F2180D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Content Placeholder 2">
            <a:extLst>
              <a:ext uri="{FF2B5EF4-FFF2-40B4-BE49-F238E27FC236}">
                <a16:creationId xmlns:a16="http://schemas.microsoft.com/office/drawing/2014/main" id="{FE56B27C-5D49-4EA1-8713-16895F6E78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a:extLst>
              <a:ext uri="{FF2B5EF4-FFF2-40B4-BE49-F238E27FC236}">
                <a16:creationId xmlns:a16="http://schemas.microsoft.com/office/drawing/2014/main" id="{F417BDB6-2135-4F14-9A7E-ECCDE737B7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F39FFC3-D196-48F8-BEB9-52530D6A306E}"/>
              </a:ext>
            </a:extLst>
          </p:cNvPr>
          <p:cNvSpPr>
            <a:spLocks noGrp="1"/>
          </p:cNvSpPr>
          <p:nvPr>
            <p:ph type="dt" sz="half" idx="10"/>
          </p:nvPr>
        </p:nvSpPr>
        <p:spPr/>
        <p:txBody>
          <a:bodyPr/>
          <a:lstStyle/>
          <a:p>
            <a:r>
              <a:rPr lang="en-US"/>
              <a:t>27/7/2023</a:t>
            </a:r>
            <a:endParaRPr lang="en-MY"/>
          </a:p>
        </p:txBody>
      </p:sp>
      <p:sp>
        <p:nvSpPr>
          <p:cNvPr id="6" name="Footer Placeholder 5">
            <a:extLst>
              <a:ext uri="{FF2B5EF4-FFF2-40B4-BE49-F238E27FC236}">
                <a16:creationId xmlns:a16="http://schemas.microsoft.com/office/drawing/2014/main" id="{FF7696D6-7D8E-4209-90A2-E323DDFF8C8B}"/>
              </a:ext>
            </a:extLst>
          </p:cNvPr>
          <p:cNvSpPr>
            <a:spLocks noGrp="1"/>
          </p:cNvSpPr>
          <p:nvPr>
            <p:ph type="ftr" sz="quarter" idx="11"/>
          </p:nvPr>
        </p:nvSpPr>
        <p:spPr/>
        <p:txBody>
          <a:bodyPr/>
          <a:lstStyle/>
          <a:p>
            <a:r>
              <a:rPr lang="en-MY"/>
              <a:t>ISTAC/hj</a:t>
            </a:r>
          </a:p>
        </p:txBody>
      </p:sp>
      <p:sp>
        <p:nvSpPr>
          <p:cNvPr id="7" name="Slide Number Placeholder 6">
            <a:extLst>
              <a:ext uri="{FF2B5EF4-FFF2-40B4-BE49-F238E27FC236}">
                <a16:creationId xmlns:a16="http://schemas.microsoft.com/office/drawing/2014/main" id="{28CF3048-AD02-4777-B79D-DF7FF50CB25F}"/>
              </a:ext>
            </a:extLst>
          </p:cNvPr>
          <p:cNvSpPr>
            <a:spLocks noGrp="1"/>
          </p:cNvSpPr>
          <p:nvPr>
            <p:ph type="sldNum" sz="quarter" idx="12"/>
          </p:nvPr>
        </p:nvSpPr>
        <p:spPr/>
        <p:txBody>
          <a:bodyPr/>
          <a:lstStyle/>
          <a:p>
            <a:fld id="{7A3182B9-7E21-4C8C-999D-353716669591}" type="slidenum">
              <a:rPr lang="en-MY" smtClean="0"/>
              <a:t>‹#›</a:t>
            </a:fld>
            <a:endParaRPr lang="en-MY"/>
          </a:p>
        </p:txBody>
      </p:sp>
    </p:spTree>
    <p:extLst>
      <p:ext uri="{BB962C8B-B14F-4D97-AF65-F5344CB8AC3E}">
        <p14:creationId xmlns:p14="http://schemas.microsoft.com/office/powerpoint/2010/main" val="644891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00587-3D31-49C3-81C1-708C00959C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Picture Placeholder 2">
            <a:extLst>
              <a:ext uri="{FF2B5EF4-FFF2-40B4-BE49-F238E27FC236}">
                <a16:creationId xmlns:a16="http://schemas.microsoft.com/office/drawing/2014/main" id="{103FC783-7C8E-4DF9-9111-0B7187734A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a:extLst>
              <a:ext uri="{FF2B5EF4-FFF2-40B4-BE49-F238E27FC236}">
                <a16:creationId xmlns:a16="http://schemas.microsoft.com/office/drawing/2014/main" id="{3E7C2668-0999-41AE-A7BF-778B3E87D6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B55545-8268-4B52-A99A-6CDBF2DDFEC9}"/>
              </a:ext>
            </a:extLst>
          </p:cNvPr>
          <p:cNvSpPr>
            <a:spLocks noGrp="1"/>
          </p:cNvSpPr>
          <p:nvPr>
            <p:ph type="dt" sz="half" idx="10"/>
          </p:nvPr>
        </p:nvSpPr>
        <p:spPr/>
        <p:txBody>
          <a:bodyPr/>
          <a:lstStyle/>
          <a:p>
            <a:r>
              <a:rPr lang="en-US"/>
              <a:t>27/7/2023</a:t>
            </a:r>
            <a:endParaRPr lang="en-MY"/>
          </a:p>
        </p:txBody>
      </p:sp>
      <p:sp>
        <p:nvSpPr>
          <p:cNvPr id="6" name="Footer Placeholder 5">
            <a:extLst>
              <a:ext uri="{FF2B5EF4-FFF2-40B4-BE49-F238E27FC236}">
                <a16:creationId xmlns:a16="http://schemas.microsoft.com/office/drawing/2014/main" id="{B5AC8ACE-1880-4CF7-A9E6-B43766BEE3AB}"/>
              </a:ext>
            </a:extLst>
          </p:cNvPr>
          <p:cNvSpPr>
            <a:spLocks noGrp="1"/>
          </p:cNvSpPr>
          <p:nvPr>
            <p:ph type="ftr" sz="quarter" idx="11"/>
          </p:nvPr>
        </p:nvSpPr>
        <p:spPr/>
        <p:txBody>
          <a:bodyPr/>
          <a:lstStyle/>
          <a:p>
            <a:r>
              <a:rPr lang="en-MY"/>
              <a:t>ISTAC/hj</a:t>
            </a:r>
          </a:p>
        </p:txBody>
      </p:sp>
      <p:sp>
        <p:nvSpPr>
          <p:cNvPr id="7" name="Slide Number Placeholder 6">
            <a:extLst>
              <a:ext uri="{FF2B5EF4-FFF2-40B4-BE49-F238E27FC236}">
                <a16:creationId xmlns:a16="http://schemas.microsoft.com/office/drawing/2014/main" id="{00546658-B9F9-44BB-8A3B-792C7B8E48F1}"/>
              </a:ext>
            </a:extLst>
          </p:cNvPr>
          <p:cNvSpPr>
            <a:spLocks noGrp="1"/>
          </p:cNvSpPr>
          <p:nvPr>
            <p:ph type="sldNum" sz="quarter" idx="12"/>
          </p:nvPr>
        </p:nvSpPr>
        <p:spPr/>
        <p:txBody>
          <a:bodyPr/>
          <a:lstStyle/>
          <a:p>
            <a:fld id="{7A3182B9-7E21-4C8C-999D-353716669591}" type="slidenum">
              <a:rPr lang="en-MY" smtClean="0"/>
              <a:t>‹#›</a:t>
            </a:fld>
            <a:endParaRPr lang="en-MY"/>
          </a:p>
        </p:txBody>
      </p:sp>
    </p:spTree>
    <p:extLst>
      <p:ext uri="{BB962C8B-B14F-4D97-AF65-F5344CB8AC3E}">
        <p14:creationId xmlns:p14="http://schemas.microsoft.com/office/powerpoint/2010/main" val="3412019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3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5003BC-DAA3-4D52-8251-0E768598AE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a:extLst>
              <a:ext uri="{FF2B5EF4-FFF2-40B4-BE49-F238E27FC236}">
                <a16:creationId xmlns:a16="http://schemas.microsoft.com/office/drawing/2014/main" id="{152368A2-1C0A-420D-8F24-5605E06F4D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8B83E8F4-1773-490C-A872-9BB6F4CF30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27/7/2023</a:t>
            </a:r>
            <a:endParaRPr lang="en-MY"/>
          </a:p>
        </p:txBody>
      </p:sp>
      <p:sp>
        <p:nvSpPr>
          <p:cNvPr id="5" name="Footer Placeholder 4">
            <a:extLst>
              <a:ext uri="{FF2B5EF4-FFF2-40B4-BE49-F238E27FC236}">
                <a16:creationId xmlns:a16="http://schemas.microsoft.com/office/drawing/2014/main" id="{8D780BFC-421B-4D50-8815-051A227A59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MY"/>
              <a:t>ISTAC/hj</a:t>
            </a:r>
          </a:p>
        </p:txBody>
      </p:sp>
      <p:sp>
        <p:nvSpPr>
          <p:cNvPr id="6" name="Slide Number Placeholder 5">
            <a:extLst>
              <a:ext uri="{FF2B5EF4-FFF2-40B4-BE49-F238E27FC236}">
                <a16:creationId xmlns:a16="http://schemas.microsoft.com/office/drawing/2014/main" id="{0C5C5C74-DA40-4C5C-B53A-097C4BEFEC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3182B9-7E21-4C8C-999D-353716669591}" type="slidenum">
              <a:rPr lang="en-MY" smtClean="0"/>
              <a:t>‹#›</a:t>
            </a:fld>
            <a:endParaRPr lang="en-MY"/>
          </a:p>
        </p:txBody>
      </p:sp>
    </p:spTree>
    <p:extLst>
      <p:ext uri="{BB962C8B-B14F-4D97-AF65-F5344CB8AC3E}">
        <p14:creationId xmlns:p14="http://schemas.microsoft.com/office/powerpoint/2010/main" val="3606909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BFFE-C618-4C70-B885-D3311E24AA10}"/>
              </a:ext>
            </a:extLst>
          </p:cNvPr>
          <p:cNvSpPr>
            <a:spLocks noGrp="1"/>
          </p:cNvSpPr>
          <p:nvPr>
            <p:ph type="ctrTitle"/>
          </p:nvPr>
        </p:nvSpPr>
        <p:spPr>
          <a:xfrm>
            <a:off x="1428750" y="2235200"/>
            <a:ext cx="9144000" cy="2387600"/>
          </a:xfrm>
        </p:spPr>
        <p:txBody>
          <a:bodyPr>
            <a:normAutofit fontScale="90000"/>
          </a:bodyPr>
          <a:lstStyle/>
          <a:p>
            <a:r>
              <a:rPr lang="en-MY" dirty="0"/>
              <a:t>ISTAC Colloquium Presentation</a:t>
            </a:r>
            <a:br>
              <a:rPr lang="en-MY" dirty="0"/>
            </a:br>
            <a:r>
              <a:rPr lang="en-MY" dirty="0"/>
              <a:t>Date</a:t>
            </a:r>
            <a:br>
              <a:rPr lang="en-MY" dirty="0"/>
            </a:br>
            <a:endParaRPr lang="en-MY" dirty="0"/>
          </a:p>
        </p:txBody>
      </p:sp>
      <p:sp>
        <p:nvSpPr>
          <p:cNvPr id="3" name="Subtitle 2">
            <a:extLst>
              <a:ext uri="{FF2B5EF4-FFF2-40B4-BE49-F238E27FC236}">
                <a16:creationId xmlns:a16="http://schemas.microsoft.com/office/drawing/2014/main" id="{E260E19D-3FDE-4152-B885-90955C4759D0}"/>
              </a:ext>
            </a:extLst>
          </p:cNvPr>
          <p:cNvSpPr>
            <a:spLocks noGrp="1"/>
          </p:cNvSpPr>
          <p:nvPr>
            <p:ph type="subTitle" idx="1"/>
          </p:nvPr>
        </p:nvSpPr>
        <p:spPr>
          <a:xfrm>
            <a:off x="1524000" y="4430713"/>
            <a:ext cx="9144000" cy="1655762"/>
          </a:xfrm>
        </p:spPr>
        <p:txBody>
          <a:bodyPr/>
          <a:lstStyle/>
          <a:p>
            <a:r>
              <a:rPr lang="en-MY" dirty="0"/>
              <a:t>Student’s name</a:t>
            </a:r>
          </a:p>
          <a:p>
            <a:r>
              <a:rPr lang="en-MY" dirty="0"/>
              <a:t>Matric number</a:t>
            </a:r>
          </a:p>
          <a:p>
            <a:r>
              <a:rPr lang="en-MY" dirty="0"/>
              <a:t>Program</a:t>
            </a:r>
          </a:p>
        </p:txBody>
      </p:sp>
    </p:spTree>
    <p:extLst>
      <p:ext uri="{BB962C8B-B14F-4D97-AF65-F5344CB8AC3E}">
        <p14:creationId xmlns:p14="http://schemas.microsoft.com/office/powerpoint/2010/main" val="2954097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BFFE-C618-4C70-B885-D3311E24AA10}"/>
              </a:ext>
            </a:extLst>
          </p:cNvPr>
          <p:cNvSpPr>
            <a:spLocks noGrp="1"/>
          </p:cNvSpPr>
          <p:nvPr>
            <p:ph type="ctrTitle"/>
          </p:nvPr>
        </p:nvSpPr>
        <p:spPr/>
        <p:txBody>
          <a:bodyPr>
            <a:normAutofit/>
          </a:bodyPr>
          <a:lstStyle/>
          <a:p>
            <a:pPr algn="ctr"/>
            <a:br>
              <a:rPr lang="en-MY" dirty="0"/>
            </a:br>
            <a:endParaRPr lang="en-MY" dirty="0"/>
          </a:p>
        </p:txBody>
      </p:sp>
      <p:sp>
        <p:nvSpPr>
          <p:cNvPr id="4" name="Subtitle 3">
            <a:extLst>
              <a:ext uri="{FF2B5EF4-FFF2-40B4-BE49-F238E27FC236}">
                <a16:creationId xmlns:a16="http://schemas.microsoft.com/office/drawing/2014/main" id="{4F7906C8-459D-464C-8286-85DA9CB1A218}"/>
              </a:ext>
            </a:extLst>
          </p:cNvPr>
          <p:cNvSpPr>
            <a:spLocks noGrp="1"/>
          </p:cNvSpPr>
          <p:nvPr>
            <p:ph type="subTitle" idx="1"/>
          </p:nvPr>
        </p:nvSpPr>
        <p:spPr>
          <a:xfrm>
            <a:off x="1524000" y="1914144"/>
            <a:ext cx="9144000" cy="4267200"/>
          </a:xfrm>
        </p:spPr>
        <p:txBody>
          <a:bodyPr>
            <a:normAutofit fontScale="92500" lnSpcReduction="10000"/>
          </a:bodyPr>
          <a:lstStyle/>
          <a:p>
            <a:r>
              <a:rPr lang="en-MY" sz="3500" dirty="0"/>
              <a:t>Literature Review</a:t>
            </a:r>
          </a:p>
          <a:p>
            <a:endParaRPr lang="en-MY" sz="3500" dirty="0"/>
          </a:p>
          <a:p>
            <a:r>
              <a:rPr lang="en-US" sz="1800" dirty="0">
                <a:effectLst/>
                <a:latin typeface="Verdana" panose="020B0604030504040204" pitchFamily="34" charset="0"/>
                <a:ea typeface="Times New Roman" panose="02020603050405020304" pitchFamily="18" charset="0"/>
                <a:cs typeface="Times New Roman" panose="02020603050405020304" pitchFamily="18" charset="0"/>
              </a:rPr>
              <a:t>The literature review is neither a chronological summary of related works nor a mere catalogue of previous studies published in the field. Literature review is a well-organized critical appreciation of related and relevant literature conceptually integrated within the logic of the proposed investigation. </a:t>
            </a:r>
          </a:p>
          <a:p>
            <a:pPr marL="457200" algn="just"/>
            <a:r>
              <a:rPr lang="en-US" sz="1800" dirty="0">
                <a:latin typeface="Verdana" panose="020B0604030504040204" pitchFamily="34" charset="0"/>
                <a:cs typeface="Times New Roman" panose="02020603050405020304" pitchFamily="18" charset="0"/>
              </a:rPr>
              <a:t>RL usually look at the gaps in three areas: </a:t>
            </a:r>
            <a:endParaRPr lang="en-MY" sz="1800" dirty="0">
              <a:latin typeface="Verdana" panose="020B0604030504040204" pitchFamily="34" charset="0"/>
              <a:cs typeface="Times New Roman" panose="02020603050405020304" pitchFamily="18" charset="0"/>
            </a:endParaRPr>
          </a:p>
          <a:p>
            <a:pPr marL="742950" lvl="1" indent="-285750" algn="just">
              <a:buFont typeface="+mj-lt"/>
              <a:buAutoNum type="alphaLcPeriod"/>
              <a:tabLst>
                <a:tab pos="914400" algn="l"/>
              </a:tabLst>
            </a:pPr>
            <a:r>
              <a:rPr lang="en-US" sz="1800" dirty="0">
                <a:latin typeface="Verdana" panose="020B0604030504040204" pitchFamily="34" charset="0"/>
                <a:cs typeface="Times New Roman" panose="02020603050405020304" pitchFamily="18" charset="0"/>
              </a:rPr>
              <a:t>Theoretical gap – gap in terms of theory, conceptual frameworks, etc. </a:t>
            </a:r>
            <a:endParaRPr lang="en-MY" sz="1800" dirty="0">
              <a:latin typeface="Verdana" panose="020B0604030504040204" pitchFamily="34" charset="0"/>
              <a:cs typeface="Times New Roman" panose="02020603050405020304" pitchFamily="18" charset="0"/>
            </a:endParaRPr>
          </a:p>
          <a:p>
            <a:pPr marL="742950" lvl="1" indent="-285750" algn="just">
              <a:buFont typeface="+mj-lt"/>
              <a:buAutoNum type="alphaLcPeriod"/>
              <a:tabLst>
                <a:tab pos="914400" algn="l"/>
              </a:tabLst>
            </a:pPr>
            <a:r>
              <a:rPr lang="en-US" sz="1800" dirty="0">
                <a:latin typeface="Verdana" panose="020B0604030504040204" pitchFamily="34" charset="0"/>
                <a:cs typeface="Times New Roman" panose="02020603050405020304" pitchFamily="18" charset="0"/>
              </a:rPr>
              <a:t>Methodological gap – limitation of the previous methods employed before. </a:t>
            </a:r>
            <a:endParaRPr lang="en-MY" sz="1800" dirty="0">
              <a:latin typeface="Verdana" panose="020B0604030504040204" pitchFamily="34" charset="0"/>
              <a:cs typeface="Times New Roman" panose="02020603050405020304" pitchFamily="18" charset="0"/>
            </a:endParaRPr>
          </a:p>
          <a:p>
            <a:pPr marL="742950" lvl="1" indent="-285750" algn="just">
              <a:buFont typeface="+mj-lt"/>
              <a:buAutoNum type="alphaLcPeriod"/>
              <a:tabLst>
                <a:tab pos="914400" algn="l"/>
              </a:tabLst>
            </a:pPr>
            <a:r>
              <a:rPr lang="en-US" sz="1800" dirty="0">
                <a:latin typeface="Verdana" panose="020B0604030504040204" pitchFamily="34" charset="0"/>
                <a:cs typeface="Times New Roman" panose="02020603050405020304" pitchFamily="18" charset="0"/>
              </a:rPr>
              <a:t>Contextual gap – it could be respondents, country, </a:t>
            </a:r>
            <a:r>
              <a:rPr lang="en-US" sz="1800" dirty="0" err="1">
                <a:latin typeface="Verdana" panose="020B0604030504040204" pitchFamily="34" charset="0"/>
                <a:cs typeface="Times New Roman" panose="02020603050405020304" pitchFamily="18" charset="0"/>
              </a:rPr>
              <a:t>organisation</a:t>
            </a:r>
            <a:r>
              <a:rPr lang="en-US" sz="1800" dirty="0">
                <a:latin typeface="Verdana" panose="020B0604030504040204" pitchFamily="34" charset="0"/>
                <a:cs typeface="Times New Roman" panose="02020603050405020304" pitchFamily="18" charset="0"/>
              </a:rPr>
              <a:t>, etc. </a:t>
            </a:r>
            <a:endParaRPr lang="en-MY" sz="1800" dirty="0">
              <a:latin typeface="Verdana" panose="020B0604030504040204" pitchFamily="34" charset="0"/>
              <a:cs typeface="Times New Roman" panose="02020603050405020304" pitchFamily="18" charset="0"/>
            </a:endParaRPr>
          </a:p>
          <a:p>
            <a:pPr marL="457200" algn="just"/>
            <a:r>
              <a:rPr lang="en-US" sz="1800" dirty="0">
                <a:latin typeface="Verdana" panose="020B0604030504040204" pitchFamily="34" charset="0"/>
                <a:cs typeface="Times New Roman" panose="02020603050405020304" pitchFamily="18" charset="0"/>
              </a:rPr>
              <a:t> </a:t>
            </a:r>
            <a:endParaRPr lang="en-MY" sz="1800" dirty="0">
              <a:latin typeface="Verdana" panose="020B0604030504040204" pitchFamily="34" charset="0"/>
              <a:cs typeface="Times New Roman" panose="02020603050405020304" pitchFamily="18" charset="0"/>
            </a:endParaRPr>
          </a:p>
          <a:p>
            <a:pPr marL="457200" algn="just"/>
            <a:r>
              <a:rPr lang="en-US" sz="1800" dirty="0">
                <a:latin typeface="Verdana" panose="020B0604030504040204" pitchFamily="34" charset="0"/>
                <a:cs typeface="Times New Roman" panose="02020603050405020304" pitchFamily="18" charset="0"/>
              </a:rPr>
              <a:t>Once the gap is identified, then your study can fill up the gap, or to answer those “unanswered questions”. </a:t>
            </a:r>
            <a:endParaRPr lang="en-MY" sz="1800" dirty="0">
              <a:latin typeface="Verdana" panose="020B0604030504040204" pitchFamily="34" charset="0"/>
              <a:cs typeface="Times New Roman" panose="02020603050405020304" pitchFamily="18" charset="0"/>
            </a:endParaRPr>
          </a:p>
          <a:p>
            <a:endParaRPr lang="en-MY" sz="3500" dirty="0"/>
          </a:p>
        </p:txBody>
      </p:sp>
    </p:spTree>
    <p:extLst>
      <p:ext uri="{BB962C8B-B14F-4D97-AF65-F5344CB8AC3E}">
        <p14:creationId xmlns:p14="http://schemas.microsoft.com/office/powerpoint/2010/main" val="1733643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BFFE-C618-4C70-B885-D3311E24AA10}"/>
              </a:ext>
            </a:extLst>
          </p:cNvPr>
          <p:cNvSpPr>
            <a:spLocks noGrp="1"/>
          </p:cNvSpPr>
          <p:nvPr>
            <p:ph type="ctrTitle"/>
          </p:nvPr>
        </p:nvSpPr>
        <p:spPr/>
        <p:txBody>
          <a:bodyPr>
            <a:normAutofit/>
          </a:bodyPr>
          <a:lstStyle/>
          <a:p>
            <a:pPr algn="ctr"/>
            <a:br>
              <a:rPr lang="en-MY" dirty="0"/>
            </a:br>
            <a:endParaRPr lang="en-MY" dirty="0"/>
          </a:p>
        </p:txBody>
      </p:sp>
      <p:sp>
        <p:nvSpPr>
          <p:cNvPr id="4" name="Subtitle 3">
            <a:extLst>
              <a:ext uri="{FF2B5EF4-FFF2-40B4-BE49-F238E27FC236}">
                <a16:creationId xmlns:a16="http://schemas.microsoft.com/office/drawing/2014/main" id="{4F7906C8-459D-464C-8286-85DA9CB1A218}"/>
              </a:ext>
            </a:extLst>
          </p:cNvPr>
          <p:cNvSpPr>
            <a:spLocks noGrp="1"/>
          </p:cNvSpPr>
          <p:nvPr>
            <p:ph type="subTitle" idx="1"/>
          </p:nvPr>
        </p:nvSpPr>
        <p:spPr>
          <a:xfrm>
            <a:off x="1524000" y="2499360"/>
            <a:ext cx="9144000" cy="3681984"/>
          </a:xfrm>
        </p:spPr>
        <p:txBody>
          <a:bodyPr>
            <a:normAutofit/>
          </a:bodyPr>
          <a:lstStyle/>
          <a:p>
            <a:pPr lvl="0" rtl="0"/>
            <a:r>
              <a:rPr lang="en-US" sz="3500" dirty="0"/>
              <a:t>Research Terms And Their Functional Definitions</a:t>
            </a:r>
            <a:endParaRPr lang="en-MY" sz="3500" dirty="0"/>
          </a:p>
          <a:p>
            <a:pPr marL="450215" algn="just"/>
            <a:endParaRPr lang="en-US" sz="1800" dirty="0">
              <a:effectLst/>
              <a:latin typeface="Verdana" panose="020B0604030504040204" pitchFamily="34" charset="0"/>
              <a:ea typeface="Times New Roman" panose="02020603050405020304" pitchFamily="18" charset="0"/>
            </a:endParaRPr>
          </a:p>
          <a:p>
            <a:pPr marL="450215" algn="just"/>
            <a:r>
              <a:rPr lang="en-US" sz="1800" dirty="0">
                <a:effectLst/>
                <a:latin typeface="Verdana" panose="020B0604030504040204" pitchFamily="34" charset="0"/>
                <a:ea typeface="Times New Roman" panose="02020603050405020304" pitchFamily="18" charset="0"/>
              </a:rPr>
              <a:t>A functional definition of the research terms used in the study.</a:t>
            </a:r>
            <a:endParaRPr lang="en-MY" sz="1800" dirty="0">
              <a:effectLst/>
              <a:latin typeface="Times New Roman" panose="02020603050405020304" pitchFamily="18" charset="0"/>
              <a:ea typeface="Times New Roman" panose="02020603050405020304" pitchFamily="18" charset="0"/>
            </a:endParaRPr>
          </a:p>
          <a:p>
            <a:endParaRPr lang="en-MY" sz="3500" dirty="0"/>
          </a:p>
        </p:txBody>
      </p:sp>
    </p:spTree>
    <p:extLst>
      <p:ext uri="{BB962C8B-B14F-4D97-AF65-F5344CB8AC3E}">
        <p14:creationId xmlns:p14="http://schemas.microsoft.com/office/powerpoint/2010/main" val="3758962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BFFE-C618-4C70-B885-D3311E24AA10}"/>
              </a:ext>
            </a:extLst>
          </p:cNvPr>
          <p:cNvSpPr>
            <a:spLocks noGrp="1"/>
          </p:cNvSpPr>
          <p:nvPr>
            <p:ph type="ctrTitle"/>
          </p:nvPr>
        </p:nvSpPr>
        <p:spPr/>
        <p:txBody>
          <a:bodyPr>
            <a:normAutofit/>
          </a:bodyPr>
          <a:lstStyle/>
          <a:p>
            <a:pPr algn="ctr"/>
            <a:br>
              <a:rPr lang="en-MY" dirty="0"/>
            </a:br>
            <a:endParaRPr lang="en-MY" dirty="0"/>
          </a:p>
        </p:txBody>
      </p:sp>
      <p:sp>
        <p:nvSpPr>
          <p:cNvPr id="4" name="Subtitle 3">
            <a:extLst>
              <a:ext uri="{FF2B5EF4-FFF2-40B4-BE49-F238E27FC236}">
                <a16:creationId xmlns:a16="http://schemas.microsoft.com/office/drawing/2014/main" id="{4F7906C8-459D-464C-8286-85DA9CB1A218}"/>
              </a:ext>
            </a:extLst>
          </p:cNvPr>
          <p:cNvSpPr>
            <a:spLocks noGrp="1"/>
          </p:cNvSpPr>
          <p:nvPr>
            <p:ph type="subTitle" idx="1"/>
          </p:nvPr>
        </p:nvSpPr>
        <p:spPr>
          <a:xfrm>
            <a:off x="1524000" y="2499360"/>
            <a:ext cx="9144000" cy="3681984"/>
          </a:xfrm>
        </p:spPr>
        <p:txBody>
          <a:bodyPr>
            <a:normAutofit/>
          </a:bodyPr>
          <a:lstStyle/>
          <a:p>
            <a:pPr lvl="0" rtl="0"/>
            <a:r>
              <a:rPr lang="en-US" sz="3500" dirty="0"/>
              <a:t>Proposed Chapter Outline/</a:t>
            </a:r>
            <a:r>
              <a:rPr lang="en-US" sz="3500" dirty="0" err="1"/>
              <a:t>Chapterisation</a:t>
            </a:r>
            <a:endParaRPr lang="en-MY" sz="3500" dirty="0"/>
          </a:p>
          <a:p>
            <a:pPr marL="450215"/>
            <a:br>
              <a:rPr lang="en-US" sz="1800" dirty="0">
                <a:effectLst/>
                <a:latin typeface="Verdana" panose="020B0604030504040204" pitchFamily="34" charset="0"/>
                <a:ea typeface="Times New Roman" panose="02020603050405020304" pitchFamily="18" charset="0"/>
              </a:rPr>
            </a:br>
            <a:r>
              <a:rPr lang="en-US" sz="1800" dirty="0">
                <a:effectLst/>
                <a:latin typeface="Verdana" panose="020B0604030504040204" pitchFamily="34" charset="0"/>
                <a:ea typeface="Times New Roman" panose="02020603050405020304" pitchFamily="18" charset="0"/>
              </a:rPr>
              <a:t>Research proposals also contain tentative chapter outline. It indicates the number of chapters the thesis or dissertation is expected to be composed of. It gives the tentative chapter headings with brief annotations of expected chapter content.  </a:t>
            </a:r>
            <a:endParaRPr lang="en-MY" sz="1800" dirty="0">
              <a:effectLst/>
              <a:latin typeface="Times New Roman" panose="02020603050405020304" pitchFamily="18" charset="0"/>
              <a:ea typeface="Times New Roman" panose="02020603050405020304" pitchFamily="18" charset="0"/>
            </a:endParaRPr>
          </a:p>
          <a:p>
            <a:endParaRPr lang="en-MY" sz="3500" dirty="0"/>
          </a:p>
        </p:txBody>
      </p:sp>
    </p:spTree>
    <p:extLst>
      <p:ext uri="{BB962C8B-B14F-4D97-AF65-F5344CB8AC3E}">
        <p14:creationId xmlns:p14="http://schemas.microsoft.com/office/powerpoint/2010/main" val="2098513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BFFE-C618-4C70-B885-D3311E24AA10}"/>
              </a:ext>
            </a:extLst>
          </p:cNvPr>
          <p:cNvSpPr>
            <a:spLocks noGrp="1"/>
          </p:cNvSpPr>
          <p:nvPr>
            <p:ph type="ctrTitle"/>
          </p:nvPr>
        </p:nvSpPr>
        <p:spPr/>
        <p:txBody>
          <a:bodyPr>
            <a:normAutofit/>
          </a:bodyPr>
          <a:lstStyle/>
          <a:p>
            <a:pPr algn="ctr"/>
            <a:br>
              <a:rPr lang="en-MY" dirty="0"/>
            </a:br>
            <a:endParaRPr lang="en-MY" dirty="0"/>
          </a:p>
        </p:txBody>
      </p:sp>
      <p:sp>
        <p:nvSpPr>
          <p:cNvPr id="4" name="Subtitle 3">
            <a:extLst>
              <a:ext uri="{FF2B5EF4-FFF2-40B4-BE49-F238E27FC236}">
                <a16:creationId xmlns:a16="http://schemas.microsoft.com/office/drawing/2014/main" id="{4F7906C8-459D-464C-8286-85DA9CB1A218}"/>
              </a:ext>
            </a:extLst>
          </p:cNvPr>
          <p:cNvSpPr>
            <a:spLocks noGrp="1"/>
          </p:cNvSpPr>
          <p:nvPr>
            <p:ph type="subTitle" idx="1"/>
          </p:nvPr>
        </p:nvSpPr>
        <p:spPr>
          <a:xfrm>
            <a:off x="1524000" y="2499360"/>
            <a:ext cx="9144000" cy="3681984"/>
          </a:xfrm>
        </p:spPr>
        <p:txBody>
          <a:bodyPr>
            <a:normAutofit/>
          </a:bodyPr>
          <a:lstStyle/>
          <a:p>
            <a:pPr lvl="0" rtl="0"/>
            <a:r>
              <a:rPr lang="en-US" sz="3500" dirty="0"/>
              <a:t>Bibliography &amp; Appendix</a:t>
            </a:r>
          </a:p>
          <a:p>
            <a:pPr lvl="0" rtl="0"/>
            <a:br>
              <a:rPr lang="en-US" sz="1800" b="1" dirty="0">
                <a:effectLst/>
                <a:latin typeface="Verdana" panose="020B0604030504040204" pitchFamily="34" charset="0"/>
                <a:ea typeface="Times New Roman" panose="02020603050405020304" pitchFamily="18" charset="0"/>
              </a:rPr>
            </a:br>
            <a:r>
              <a:rPr lang="en-US" sz="1800" dirty="0">
                <a:effectLst/>
                <a:latin typeface="Verdana" panose="020B0604030504040204" pitchFamily="34" charset="0"/>
                <a:ea typeface="Times New Roman" panose="02020603050405020304" pitchFamily="18" charset="0"/>
              </a:rPr>
              <a:t>The research proposal must contain a thorough, focused succinct bibliography.  The candidate should follow </a:t>
            </a:r>
            <a:r>
              <a:rPr lang="en-US" sz="1800" dirty="0">
                <a:effectLst/>
                <a:latin typeface="Verdana" panose="020B0604030504040204" pitchFamily="34" charset="0"/>
                <a:ea typeface="Times New Roman" panose="02020603050405020304" pitchFamily="18" charset="0"/>
                <a:cs typeface="ArialMT"/>
              </a:rPr>
              <a:t>the style recommended </a:t>
            </a:r>
            <a:br>
              <a:rPr lang="en-US" sz="1800" dirty="0">
                <a:effectLst/>
                <a:latin typeface="Verdana" panose="020B0604030504040204" pitchFamily="34" charset="0"/>
                <a:ea typeface="Times New Roman" panose="02020603050405020304" pitchFamily="18" charset="0"/>
                <a:cs typeface="ArialMT"/>
              </a:rPr>
            </a:br>
            <a:r>
              <a:rPr lang="en-US" sz="1800" dirty="0">
                <a:effectLst/>
                <a:latin typeface="Verdana" panose="020B0604030504040204" pitchFamily="34" charset="0"/>
                <a:ea typeface="Times New Roman" panose="02020603050405020304" pitchFamily="18" charset="0"/>
                <a:cs typeface="ArialMT"/>
              </a:rPr>
              <a:t>by </a:t>
            </a:r>
            <a:r>
              <a:rPr lang="en-US" sz="1800" b="1" u="sng" dirty="0">
                <a:effectLst/>
                <a:latin typeface="Verdana" panose="020B0604030504040204" pitchFamily="34" charset="0"/>
                <a:ea typeface="Times New Roman" panose="02020603050405020304" pitchFamily="18" charset="0"/>
                <a:cs typeface="ArialMT"/>
              </a:rPr>
              <a:t>the IIUM Thesis Guide</a:t>
            </a:r>
            <a:r>
              <a:rPr lang="en-US" sz="1800" dirty="0">
                <a:effectLst/>
                <a:latin typeface="Verdana" panose="020B0604030504040204" pitchFamily="34" charset="0"/>
                <a:ea typeface="Times New Roman" panose="02020603050405020304" pitchFamily="18" charset="0"/>
              </a:rPr>
              <a:t>. </a:t>
            </a:r>
            <a:endParaRPr lang="en-MY" sz="1800" dirty="0">
              <a:effectLst/>
              <a:latin typeface="Times New Roman" panose="02020603050405020304" pitchFamily="18" charset="0"/>
              <a:ea typeface="Times New Roman" panose="02020603050405020304" pitchFamily="18" charset="0"/>
            </a:endParaRPr>
          </a:p>
          <a:p>
            <a:endParaRPr lang="en-MY" sz="3500" dirty="0"/>
          </a:p>
        </p:txBody>
      </p:sp>
    </p:spTree>
    <p:extLst>
      <p:ext uri="{BB962C8B-B14F-4D97-AF65-F5344CB8AC3E}">
        <p14:creationId xmlns:p14="http://schemas.microsoft.com/office/powerpoint/2010/main" val="2495384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BFFE-C618-4C70-B885-D3311E24AA10}"/>
              </a:ext>
            </a:extLst>
          </p:cNvPr>
          <p:cNvSpPr>
            <a:spLocks noGrp="1"/>
          </p:cNvSpPr>
          <p:nvPr>
            <p:ph type="ctrTitle"/>
          </p:nvPr>
        </p:nvSpPr>
        <p:spPr/>
        <p:txBody>
          <a:bodyPr>
            <a:normAutofit/>
          </a:bodyPr>
          <a:lstStyle/>
          <a:p>
            <a:pPr algn="ctr"/>
            <a:br>
              <a:rPr lang="en-MY" dirty="0"/>
            </a:br>
            <a:endParaRPr lang="en-MY" dirty="0"/>
          </a:p>
        </p:txBody>
      </p:sp>
      <p:sp>
        <p:nvSpPr>
          <p:cNvPr id="4" name="Subtitle 3">
            <a:extLst>
              <a:ext uri="{FF2B5EF4-FFF2-40B4-BE49-F238E27FC236}">
                <a16:creationId xmlns:a16="http://schemas.microsoft.com/office/drawing/2014/main" id="{4F7906C8-459D-464C-8286-85DA9CB1A218}"/>
              </a:ext>
            </a:extLst>
          </p:cNvPr>
          <p:cNvSpPr>
            <a:spLocks noGrp="1"/>
          </p:cNvSpPr>
          <p:nvPr>
            <p:ph type="subTitle" idx="1"/>
          </p:nvPr>
        </p:nvSpPr>
        <p:spPr>
          <a:xfrm>
            <a:off x="1524000" y="2499360"/>
            <a:ext cx="9144000" cy="3681984"/>
          </a:xfrm>
        </p:spPr>
        <p:txBody>
          <a:bodyPr>
            <a:normAutofit/>
          </a:bodyPr>
          <a:lstStyle/>
          <a:p>
            <a:pPr lvl="0" rtl="0"/>
            <a:r>
              <a:rPr lang="en-US" sz="3500" dirty="0"/>
              <a:t>GANTT CHART</a:t>
            </a:r>
            <a:endParaRPr lang="en-MY" sz="3500" dirty="0"/>
          </a:p>
          <a:p>
            <a:pPr marL="450215"/>
            <a:endParaRPr lang="en-US" sz="1800" dirty="0">
              <a:effectLst/>
              <a:latin typeface="Verdana" panose="020B0604030504040204" pitchFamily="34" charset="0"/>
              <a:ea typeface="Times New Roman" panose="02020603050405020304" pitchFamily="18" charset="0"/>
            </a:endParaRPr>
          </a:p>
          <a:p>
            <a:pPr marL="450215"/>
            <a:r>
              <a:rPr lang="en-US" sz="1800" dirty="0">
                <a:effectLst/>
                <a:latin typeface="Verdana" panose="020B0604030504040204" pitchFamily="34" charset="0"/>
                <a:ea typeface="Times New Roman" panose="02020603050405020304" pitchFamily="18" charset="0"/>
              </a:rPr>
              <a:t>Identify the major tasks involved in your proposed study and place and identify the length of time to complete the tasks and the order in which they will be done in line with the table provided. </a:t>
            </a:r>
            <a:endParaRPr lang="en-MY" sz="1800" dirty="0">
              <a:effectLst/>
              <a:latin typeface="Times New Roman" panose="02020603050405020304" pitchFamily="18" charset="0"/>
              <a:ea typeface="Times New Roman" panose="02020603050405020304" pitchFamily="18" charset="0"/>
            </a:endParaRPr>
          </a:p>
          <a:p>
            <a:endParaRPr lang="en-MY" sz="3500" dirty="0"/>
          </a:p>
        </p:txBody>
      </p:sp>
    </p:spTree>
    <p:extLst>
      <p:ext uri="{BB962C8B-B14F-4D97-AF65-F5344CB8AC3E}">
        <p14:creationId xmlns:p14="http://schemas.microsoft.com/office/powerpoint/2010/main" val="2644289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BFFE-C618-4C70-B885-D3311E24AA10}"/>
              </a:ext>
            </a:extLst>
          </p:cNvPr>
          <p:cNvSpPr>
            <a:spLocks noGrp="1"/>
          </p:cNvSpPr>
          <p:nvPr>
            <p:ph type="ctrTitle"/>
          </p:nvPr>
        </p:nvSpPr>
        <p:spPr/>
        <p:txBody>
          <a:bodyPr>
            <a:normAutofit/>
          </a:bodyPr>
          <a:lstStyle/>
          <a:p>
            <a:pPr algn="ctr"/>
            <a:br>
              <a:rPr lang="en-MY" dirty="0"/>
            </a:br>
            <a:endParaRPr lang="en-MY" dirty="0"/>
          </a:p>
        </p:txBody>
      </p:sp>
      <p:sp>
        <p:nvSpPr>
          <p:cNvPr id="4" name="Subtitle 3">
            <a:extLst>
              <a:ext uri="{FF2B5EF4-FFF2-40B4-BE49-F238E27FC236}">
                <a16:creationId xmlns:a16="http://schemas.microsoft.com/office/drawing/2014/main" id="{4F7906C8-459D-464C-8286-85DA9CB1A218}"/>
              </a:ext>
            </a:extLst>
          </p:cNvPr>
          <p:cNvSpPr>
            <a:spLocks noGrp="1"/>
          </p:cNvSpPr>
          <p:nvPr>
            <p:ph type="subTitle" idx="1"/>
          </p:nvPr>
        </p:nvSpPr>
        <p:spPr>
          <a:xfrm>
            <a:off x="1524000" y="2682082"/>
            <a:ext cx="9144000" cy="1655762"/>
          </a:xfrm>
        </p:spPr>
        <p:txBody>
          <a:bodyPr>
            <a:normAutofit/>
          </a:bodyPr>
          <a:lstStyle/>
          <a:p>
            <a:r>
              <a:rPr lang="en-US" sz="3500" dirty="0"/>
              <a:t>Thank you</a:t>
            </a:r>
            <a:endParaRPr lang="en-US" sz="2800" dirty="0"/>
          </a:p>
        </p:txBody>
      </p:sp>
    </p:spTree>
    <p:extLst>
      <p:ext uri="{BB962C8B-B14F-4D97-AF65-F5344CB8AC3E}">
        <p14:creationId xmlns:p14="http://schemas.microsoft.com/office/powerpoint/2010/main" val="3226974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BFFE-C618-4C70-B885-D3311E24AA10}"/>
              </a:ext>
            </a:extLst>
          </p:cNvPr>
          <p:cNvSpPr>
            <a:spLocks noGrp="1"/>
          </p:cNvSpPr>
          <p:nvPr>
            <p:ph type="ctrTitle"/>
          </p:nvPr>
        </p:nvSpPr>
        <p:spPr/>
        <p:txBody>
          <a:bodyPr>
            <a:normAutofit/>
          </a:bodyPr>
          <a:lstStyle/>
          <a:p>
            <a:pPr algn="ctr"/>
            <a:br>
              <a:rPr lang="en-MY" dirty="0"/>
            </a:br>
            <a:endParaRPr lang="en-MY" dirty="0"/>
          </a:p>
        </p:txBody>
      </p:sp>
      <p:sp>
        <p:nvSpPr>
          <p:cNvPr id="4" name="Subtitle 3">
            <a:extLst>
              <a:ext uri="{FF2B5EF4-FFF2-40B4-BE49-F238E27FC236}">
                <a16:creationId xmlns:a16="http://schemas.microsoft.com/office/drawing/2014/main" id="{4F7906C8-459D-464C-8286-85DA9CB1A218}"/>
              </a:ext>
            </a:extLst>
          </p:cNvPr>
          <p:cNvSpPr>
            <a:spLocks noGrp="1"/>
          </p:cNvSpPr>
          <p:nvPr>
            <p:ph type="subTitle" idx="1"/>
          </p:nvPr>
        </p:nvSpPr>
        <p:spPr>
          <a:xfrm>
            <a:off x="1524000" y="2682082"/>
            <a:ext cx="9144000" cy="1655762"/>
          </a:xfrm>
        </p:spPr>
        <p:txBody>
          <a:bodyPr>
            <a:normAutofit/>
          </a:bodyPr>
          <a:lstStyle/>
          <a:p>
            <a:r>
              <a:rPr lang="en-MY" sz="3200" dirty="0"/>
              <a:t>Proposed Research Title:</a:t>
            </a:r>
          </a:p>
        </p:txBody>
      </p:sp>
    </p:spTree>
    <p:extLst>
      <p:ext uri="{BB962C8B-B14F-4D97-AF65-F5344CB8AC3E}">
        <p14:creationId xmlns:p14="http://schemas.microsoft.com/office/powerpoint/2010/main" val="3552417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BFFE-C618-4C70-B885-D3311E24AA10}"/>
              </a:ext>
            </a:extLst>
          </p:cNvPr>
          <p:cNvSpPr>
            <a:spLocks noGrp="1"/>
          </p:cNvSpPr>
          <p:nvPr>
            <p:ph type="ctrTitle"/>
          </p:nvPr>
        </p:nvSpPr>
        <p:spPr/>
        <p:txBody>
          <a:bodyPr>
            <a:normAutofit/>
          </a:bodyPr>
          <a:lstStyle/>
          <a:p>
            <a:pPr algn="ctr"/>
            <a:br>
              <a:rPr lang="en-MY" dirty="0"/>
            </a:br>
            <a:endParaRPr lang="en-MY" dirty="0"/>
          </a:p>
        </p:txBody>
      </p:sp>
      <p:sp>
        <p:nvSpPr>
          <p:cNvPr id="4" name="Subtitle 3">
            <a:extLst>
              <a:ext uri="{FF2B5EF4-FFF2-40B4-BE49-F238E27FC236}">
                <a16:creationId xmlns:a16="http://schemas.microsoft.com/office/drawing/2014/main" id="{4F7906C8-459D-464C-8286-85DA9CB1A218}"/>
              </a:ext>
            </a:extLst>
          </p:cNvPr>
          <p:cNvSpPr>
            <a:spLocks noGrp="1"/>
          </p:cNvSpPr>
          <p:nvPr>
            <p:ph type="subTitle" idx="1"/>
          </p:nvPr>
        </p:nvSpPr>
        <p:spPr>
          <a:xfrm>
            <a:off x="1524000" y="2682081"/>
            <a:ext cx="9144000" cy="3053555"/>
          </a:xfrm>
        </p:spPr>
        <p:txBody>
          <a:bodyPr>
            <a:normAutofit/>
          </a:bodyPr>
          <a:lstStyle/>
          <a:p>
            <a:r>
              <a:rPr lang="en-MY" sz="3500" dirty="0"/>
              <a:t>Introduction</a:t>
            </a:r>
          </a:p>
          <a:p>
            <a:endParaRPr lang="en-US" dirty="0"/>
          </a:p>
          <a:p>
            <a:r>
              <a:rPr lang="en-US" dirty="0"/>
              <a:t>The background and history highlights empirical foundations of research. The purpose of a background/history section is to give the reader the relevant facts about the topic and/or research site so that they understand the material or case in the proposal and how it links to the questions posed.</a:t>
            </a:r>
            <a:endParaRPr lang="en-MY" dirty="0"/>
          </a:p>
        </p:txBody>
      </p:sp>
    </p:spTree>
    <p:extLst>
      <p:ext uri="{BB962C8B-B14F-4D97-AF65-F5344CB8AC3E}">
        <p14:creationId xmlns:p14="http://schemas.microsoft.com/office/powerpoint/2010/main" val="4244994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BFFE-C618-4C70-B885-D3311E24AA10}"/>
              </a:ext>
            </a:extLst>
          </p:cNvPr>
          <p:cNvSpPr>
            <a:spLocks noGrp="1"/>
          </p:cNvSpPr>
          <p:nvPr>
            <p:ph type="ctrTitle"/>
          </p:nvPr>
        </p:nvSpPr>
        <p:spPr/>
        <p:txBody>
          <a:bodyPr>
            <a:normAutofit/>
          </a:bodyPr>
          <a:lstStyle/>
          <a:p>
            <a:pPr algn="ctr"/>
            <a:br>
              <a:rPr lang="en-MY" dirty="0"/>
            </a:br>
            <a:endParaRPr lang="en-MY" dirty="0"/>
          </a:p>
        </p:txBody>
      </p:sp>
      <p:sp>
        <p:nvSpPr>
          <p:cNvPr id="4" name="Subtitle 3">
            <a:extLst>
              <a:ext uri="{FF2B5EF4-FFF2-40B4-BE49-F238E27FC236}">
                <a16:creationId xmlns:a16="http://schemas.microsoft.com/office/drawing/2014/main" id="{4F7906C8-459D-464C-8286-85DA9CB1A218}"/>
              </a:ext>
            </a:extLst>
          </p:cNvPr>
          <p:cNvSpPr>
            <a:spLocks noGrp="1"/>
          </p:cNvSpPr>
          <p:nvPr>
            <p:ph type="subTitle" idx="1"/>
          </p:nvPr>
        </p:nvSpPr>
        <p:spPr>
          <a:xfrm>
            <a:off x="1524000" y="2384981"/>
            <a:ext cx="9144000" cy="3350656"/>
          </a:xfrm>
        </p:spPr>
        <p:txBody>
          <a:bodyPr>
            <a:normAutofit lnSpcReduction="10000"/>
          </a:bodyPr>
          <a:lstStyle/>
          <a:p>
            <a:r>
              <a:rPr lang="en-MY" sz="3200" dirty="0"/>
              <a:t>Statement of the problem</a:t>
            </a:r>
          </a:p>
          <a:p>
            <a:endParaRPr lang="en-US" dirty="0"/>
          </a:p>
          <a:p>
            <a:r>
              <a:rPr lang="en-US" dirty="0"/>
              <a:t>The purpose statement should provide a synopsis of the purpose of the study, briefly define and delimit the specific area of the research, identify the unit of analysis in the study, and foreshadow the hypotheses to be tested or the questions to be raised. </a:t>
            </a:r>
          </a:p>
          <a:p>
            <a:r>
              <a:rPr lang="en-MY" dirty="0"/>
              <a:t>Problem could also be </a:t>
            </a:r>
            <a:r>
              <a:rPr lang="en-US" dirty="0"/>
              <a:t>stated in the form of a question like: "Why are Muslims divided?" or “What are the factors associated with the rise of hate crime against Muslims in the West? </a:t>
            </a:r>
            <a:endParaRPr lang="en-MY" dirty="0"/>
          </a:p>
        </p:txBody>
      </p:sp>
    </p:spTree>
    <p:extLst>
      <p:ext uri="{BB962C8B-B14F-4D97-AF65-F5344CB8AC3E}">
        <p14:creationId xmlns:p14="http://schemas.microsoft.com/office/powerpoint/2010/main" val="2851521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BFFE-C618-4C70-B885-D3311E24AA10}"/>
              </a:ext>
            </a:extLst>
          </p:cNvPr>
          <p:cNvSpPr>
            <a:spLocks noGrp="1"/>
          </p:cNvSpPr>
          <p:nvPr>
            <p:ph type="ctrTitle"/>
          </p:nvPr>
        </p:nvSpPr>
        <p:spPr/>
        <p:txBody>
          <a:bodyPr>
            <a:normAutofit/>
          </a:bodyPr>
          <a:lstStyle/>
          <a:p>
            <a:pPr algn="ctr"/>
            <a:br>
              <a:rPr lang="en-MY" dirty="0"/>
            </a:br>
            <a:endParaRPr lang="en-MY" dirty="0"/>
          </a:p>
        </p:txBody>
      </p:sp>
      <p:sp>
        <p:nvSpPr>
          <p:cNvPr id="4" name="Subtitle 3">
            <a:extLst>
              <a:ext uri="{FF2B5EF4-FFF2-40B4-BE49-F238E27FC236}">
                <a16:creationId xmlns:a16="http://schemas.microsoft.com/office/drawing/2014/main" id="{4F7906C8-459D-464C-8286-85DA9CB1A218}"/>
              </a:ext>
            </a:extLst>
          </p:cNvPr>
          <p:cNvSpPr>
            <a:spLocks noGrp="1"/>
          </p:cNvSpPr>
          <p:nvPr>
            <p:ph type="subTitle" idx="1"/>
          </p:nvPr>
        </p:nvSpPr>
        <p:spPr>
          <a:xfrm>
            <a:off x="1524000" y="2682082"/>
            <a:ext cx="9144000" cy="2487326"/>
          </a:xfrm>
        </p:spPr>
        <p:txBody>
          <a:bodyPr>
            <a:normAutofit/>
          </a:bodyPr>
          <a:lstStyle/>
          <a:p>
            <a:r>
              <a:rPr lang="en-MY" sz="3500" dirty="0"/>
              <a:t>Significance of the study</a:t>
            </a:r>
          </a:p>
          <a:p>
            <a:endParaRPr lang="en-US" dirty="0"/>
          </a:p>
          <a:p>
            <a:r>
              <a:rPr lang="en-US" dirty="0"/>
              <a:t>It is necessary to specify why it is important and what new insights may be found.  What would be its net contribution to the body of knowledge in the field, and/or towards solving the problems of the Ummah and humanity at large?</a:t>
            </a:r>
            <a:endParaRPr lang="en-MY" dirty="0"/>
          </a:p>
        </p:txBody>
      </p:sp>
    </p:spTree>
    <p:extLst>
      <p:ext uri="{BB962C8B-B14F-4D97-AF65-F5344CB8AC3E}">
        <p14:creationId xmlns:p14="http://schemas.microsoft.com/office/powerpoint/2010/main" val="1348283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BFFE-C618-4C70-B885-D3311E24AA10}"/>
              </a:ext>
            </a:extLst>
          </p:cNvPr>
          <p:cNvSpPr>
            <a:spLocks noGrp="1"/>
          </p:cNvSpPr>
          <p:nvPr>
            <p:ph type="ctrTitle"/>
          </p:nvPr>
        </p:nvSpPr>
        <p:spPr/>
        <p:txBody>
          <a:bodyPr>
            <a:normAutofit/>
          </a:bodyPr>
          <a:lstStyle/>
          <a:p>
            <a:pPr algn="ctr"/>
            <a:br>
              <a:rPr lang="en-MY" dirty="0"/>
            </a:br>
            <a:endParaRPr lang="en-MY" dirty="0"/>
          </a:p>
        </p:txBody>
      </p:sp>
      <p:sp>
        <p:nvSpPr>
          <p:cNvPr id="4" name="Subtitle 3">
            <a:extLst>
              <a:ext uri="{FF2B5EF4-FFF2-40B4-BE49-F238E27FC236}">
                <a16:creationId xmlns:a16="http://schemas.microsoft.com/office/drawing/2014/main" id="{4F7906C8-459D-464C-8286-85DA9CB1A218}"/>
              </a:ext>
            </a:extLst>
          </p:cNvPr>
          <p:cNvSpPr>
            <a:spLocks noGrp="1"/>
          </p:cNvSpPr>
          <p:nvPr>
            <p:ph type="subTitle" idx="1"/>
          </p:nvPr>
        </p:nvSpPr>
        <p:spPr>
          <a:xfrm>
            <a:off x="1524000" y="2682082"/>
            <a:ext cx="9144000" cy="3316382"/>
          </a:xfrm>
        </p:spPr>
        <p:txBody>
          <a:bodyPr>
            <a:normAutofit/>
          </a:bodyPr>
          <a:lstStyle/>
          <a:p>
            <a:r>
              <a:rPr lang="en-MY" sz="3500" dirty="0"/>
              <a:t>Hypothesis/Research Objectives/Research Questions</a:t>
            </a:r>
          </a:p>
          <a:p>
            <a:pPr marL="457200"/>
            <a:endParaRPr lang="en-US" sz="1800" dirty="0">
              <a:effectLst/>
              <a:latin typeface="Verdana" panose="020B0604030504040204" pitchFamily="34" charset="0"/>
              <a:ea typeface="Times New Roman" panose="02020603050405020304" pitchFamily="18" charset="0"/>
            </a:endParaRPr>
          </a:p>
          <a:p>
            <a:pPr marL="457200"/>
            <a:r>
              <a:rPr lang="en-US" sz="1800" dirty="0">
                <a:effectLst/>
                <a:latin typeface="Verdana" panose="020B0604030504040204" pitchFamily="34" charset="0"/>
                <a:ea typeface="Times New Roman" panose="02020603050405020304" pitchFamily="18" charset="0"/>
              </a:rPr>
              <a:t>Usually, three research objectives (RO/RQ) are proposed, or maybe more, depending on the scope of the study.</a:t>
            </a:r>
            <a:endParaRPr lang="en-MY" sz="1800" dirty="0">
              <a:effectLst/>
              <a:latin typeface="Times New Roman" panose="02020603050405020304" pitchFamily="18" charset="0"/>
              <a:ea typeface="Times New Roman" panose="02020603050405020304" pitchFamily="18" charset="0"/>
            </a:endParaRPr>
          </a:p>
          <a:p>
            <a:pPr marL="457200"/>
            <a:r>
              <a:rPr lang="en-US" sz="1800" dirty="0">
                <a:effectLst/>
                <a:latin typeface="Verdana" panose="020B0604030504040204" pitchFamily="34" charset="0"/>
                <a:ea typeface="Times New Roman" panose="02020603050405020304" pitchFamily="18" charset="0"/>
              </a:rPr>
              <a:t> </a:t>
            </a:r>
            <a:endParaRPr lang="en-MY" sz="1800" dirty="0">
              <a:effectLst/>
              <a:latin typeface="Times New Roman" panose="02020603050405020304" pitchFamily="18" charset="0"/>
              <a:ea typeface="Times New Roman" panose="02020603050405020304" pitchFamily="18" charset="0"/>
            </a:endParaRPr>
          </a:p>
          <a:p>
            <a:r>
              <a:rPr lang="en-US" sz="1800" dirty="0">
                <a:effectLst/>
                <a:latin typeface="Verdana" panose="020B0604030504040204" pitchFamily="34" charset="0"/>
                <a:ea typeface="Times New Roman" panose="02020603050405020304" pitchFamily="18" charset="0"/>
                <a:cs typeface="Times New Roman" panose="02020603050405020304" pitchFamily="18" charset="0"/>
              </a:rPr>
              <a:t>It is stated as “The study seeks to achieve the following objectives:..” </a:t>
            </a:r>
            <a:endParaRPr lang="en-MY" dirty="0"/>
          </a:p>
        </p:txBody>
      </p:sp>
    </p:spTree>
    <p:extLst>
      <p:ext uri="{BB962C8B-B14F-4D97-AF65-F5344CB8AC3E}">
        <p14:creationId xmlns:p14="http://schemas.microsoft.com/office/powerpoint/2010/main" val="2833071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BFFE-C618-4C70-B885-D3311E24AA10}"/>
              </a:ext>
            </a:extLst>
          </p:cNvPr>
          <p:cNvSpPr>
            <a:spLocks noGrp="1"/>
          </p:cNvSpPr>
          <p:nvPr>
            <p:ph type="ctrTitle"/>
          </p:nvPr>
        </p:nvSpPr>
        <p:spPr/>
        <p:txBody>
          <a:bodyPr>
            <a:normAutofit/>
          </a:bodyPr>
          <a:lstStyle/>
          <a:p>
            <a:pPr algn="ctr"/>
            <a:br>
              <a:rPr lang="en-MY" dirty="0"/>
            </a:br>
            <a:endParaRPr lang="en-MY" dirty="0"/>
          </a:p>
        </p:txBody>
      </p:sp>
      <p:sp>
        <p:nvSpPr>
          <p:cNvPr id="4" name="Subtitle 3">
            <a:extLst>
              <a:ext uri="{FF2B5EF4-FFF2-40B4-BE49-F238E27FC236}">
                <a16:creationId xmlns:a16="http://schemas.microsoft.com/office/drawing/2014/main" id="{4F7906C8-459D-464C-8286-85DA9CB1A218}"/>
              </a:ext>
            </a:extLst>
          </p:cNvPr>
          <p:cNvSpPr>
            <a:spLocks noGrp="1"/>
          </p:cNvSpPr>
          <p:nvPr>
            <p:ph type="subTitle" idx="1"/>
          </p:nvPr>
        </p:nvSpPr>
        <p:spPr>
          <a:xfrm>
            <a:off x="1524000" y="2682082"/>
            <a:ext cx="9144000" cy="3816254"/>
          </a:xfrm>
        </p:spPr>
        <p:txBody>
          <a:bodyPr>
            <a:normAutofit/>
          </a:bodyPr>
          <a:lstStyle/>
          <a:p>
            <a:r>
              <a:rPr lang="en-MY" sz="3500" dirty="0"/>
              <a:t>Theory / Conceptual Framework</a:t>
            </a:r>
          </a:p>
          <a:p>
            <a:endParaRPr lang="en-MY" sz="3500" dirty="0"/>
          </a:p>
          <a:p>
            <a:pPr rtl="0" fontAlgn="base"/>
            <a:r>
              <a:rPr lang="en-US" sz="1800" b="0" i="0" dirty="0">
                <a:solidFill>
                  <a:srgbClr val="000000"/>
                </a:solidFill>
                <a:effectLst/>
                <a:latin typeface="Verdana" panose="020B0604030504040204" pitchFamily="34" charset="0"/>
              </a:rPr>
              <a:t>A research problem should, where possible, be set within the framework of a theory.  A “theory” is a collection of interrelated law-like statements or hypotheses aimed at explaining a phenomenon.   </a:t>
            </a:r>
            <a:endParaRPr lang="en-US" sz="2800" b="0" i="0" dirty="0">
              <a:solidFill>
                <a:srgbClr val="000000"/>
              </a:solidFill>
              <a:effectLst/>
              <a:latin typeface="Segoe UI" panose="020B0502040204020203" pitchFamily="34" charset="0"/>
            </a:endParaRPr>
          </a:p>
          <a:p>
            <a:pPr rtl="0" fontAlgn="base"/>
            <a:r>
              <a:rPr lang="en-US" sz="1800" b="0" i="0" dirty="0">
                <a:solidFill>
                  <a:srgbClr val="000000"/>
                </a:solidFill>
                <a:effectLst/>
                <a:latin typeface="Verdana" panose="020B0604030504040204" pitchFamily="34" charset="0"/>
              </a:rPr>
              <a:t> The theoretical or conceptual framework and the resultant hypotheses will identify and name the important variables to be studied. The student must identify the variables and define the variables or terms conceptually and operationally.</a:t>
            </a:r>
            <a:r>
              <a:rPr lang="en-US" sz="1800" b="0" i="1" dirty="0">
                <a:solidFill>
                  <a:srgbClr val="000000"/>
                </a:solidFill>
                <a:effectLst/>
                <a:latin typeface="Verdana" panose="020B0604030504040204" pitchFamily="34" charset="0"/>
              </a:rPr>
              <a:t> </a:t>
            </a:r>
            <a:r>
              <a:rPr lang="en-US" sz="1800" b="0" i="0" dirty="0">
                <a:solidFill>
                  <a:srgbClr val="000000"/>
                </a:solidFill>
                <a:effectLst/>
                <a:latin typeface="Verdana" panose="020B0604030504040204" pitchFamily="34" charset="0"/>
              </a:rPr>
              <a:t> </a:t>
            </a:r>
            <a:endParaRPr lang="en-US" sz="2800" b="0" i="0" dirty="0">
              <a:solidFill>
                <a:srgbClr val="000000"/>
              </a:solidFill>
              <a:effectLst/>
              <a:latin typeface="Segoe UI" panose="020B0502040204020203" pitchFamily="34" charset="0"/>
            </a:endParaRPr>
          </a:p>
          <a:p>
            <a:endParaRPr lang="en-MY" sz="3500" dirty="0"/>
          </a:p>
        </p:txBody>
      </p:sp>
    </p:spTree>
    <p:extLst>
      <p:ext uri="{BB962C8B-B14F-4D97-AF65-F5344CB8AC3E}">
        <p14:creationId xmlns:p14="http://schemas.microsoft.com/office/powerpoint/2010/main" val="3666595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BFFE-C618-4C70-B885-D3311E24AA10}"/>
              </a:ext>
            </a:extLst>
          </p:cNvPr>
          <p:cNvSpPr>
            <a:spLocks noGrp="1"/>
          </p:cNvSpPr>
          <p:nvPr>
            <p:ph type="ctrTitle"/>
          </p:nvPr>
        </p:nvSpPr>
        <p:spPr/>
        <p:txBody>
          <a:bodyPr>
            <a:normAutofit/>
          </a:bodyPr>
          <a:lstStyle/>
          <a:p>
            <a:pPr algn="ctr"/>
            <a:br>
              <a:rPr lang="en-MY" dirty="0"/>
            </a:br>
            <a:endParaRPr lang="en-MY" dirty="0"/>
          </a:p>
        </p:txBody>
      </p:sp>
      <p:sp>
        <p:nvSpPr>
          <p:cNvPr id="4" name="Subtitle 3">
            <a:extLst>
              <a:ext uri="{FF2B5EF4-FFF2-40B4-BE49-F238E27FC236}">
                <a16:creationId xmlns:a16="http://schemas.microsoft.com/office/drawing/2014/main" id="{4F7906C8-459D-464C-8286-85DA9CB1A218}"/>
              </a:ext>
            </a:extLst>
          </p:cNvPr>
          <p:cNvSpPr>
            <a:spLocks noGrp="1"/>
          </p:cNvSpPr>
          <p:nvPr>
            <p:ph type="subTitle" idx="1"/>
          </p:nvPr>
        </p:nvSpPr>
        <p:spPr>
          <a:xfrm>
            <a:off x="1524000" y="2682082"/>
            <a:ext cx="9144000" cy="1231550"/>
          </a:xfrm>
        </p:spPr>
        <p:txBody>
          <a:bodyPr>
            <a:normAutofit fontScale="85000" lnSpcReduction="20000"/>
          </a:bodyPr>
          <a:lstStyle/>
          <a:p>
            <a:r>
              <a:rPr lang="en-US" sz="3500" dirty="0"/>
              <a:t>Significance/ Expected Outcomes Of The Study</a:t>
            </a:r>
          </a:p>
          <a:p>
            <a:endParaRPr lang="en-US" sz="2800" dirty="0"/>
          </a:p>
          <a:p>
            <a:r>
              <a:rPr lang="en-US" sz="2800" dirty="0"/>
              <a:t>Outline the anticipated benefits of conducting the research.</a:t>
            </a:r>
          </a:p>
        </p:txBody>
      </p:sp>
    </p:spTree>
    <p:extLst>
      <p:ext uri="{BB962C8B-B14F-4D97-AF65-F5344CB8AC3E}">
        <p14:creationId xmlns:p14="http://schemas.microsoft.com/office/powerpoint/2010/main" val="340596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BFFE-C618-4C70-B885-D3311E24AA10}"/>
              </a:ext>
            </a:extLst>
          </p:cNvPr>
          <p:cNvSpPr>
            <a:spLocks noGrp="1"/>
          </p:cNvSpPr>
          <p:nvPr>
            <p:ph type="ctrTitle"/>
          </p:nvPr>
        </p:nvSpPr>
        <p:spPr/>
        <p:txBody>
          <a:bodyPr>
            <a:normAutofit/>
          </a:bodyPr>
          <a:lstStyle/>
          <a:p>
            <a:pPr algn="ctr"/>
            <a:br>
              <a:rPr lang="en-MY" dirty="0"/>
            </a:br>
            <a:endParaRPr lang="en-MY" dirty="0"/>
          </a:p>
        </p:txBody>
      </p:sp>
      <p:sp>
        <p:nvSpPr>
          <p:cNvPr id="4" name="Subtitle 3">
            <a:extLst>
              <a:ext uri="{FF2B5EF4-FFF2-40B4-BE49-F238E27FC236}">
                <a16:creationId xmlns:a16="http://schemas.microsoft.com/office/drawing/2014/main" id="{4F7906C8-459D-464C-8286-85DA9CB1A218}"/>
              </a:ext>
            </a:extLst>
          </p:cNvPr>
          <p:cNvSpPr>
            <a:spLocks noGrp="1"/>
          </p:cNvSpPr>
          <p:nvPr>
            <p:ph type="subTitle" idx="1"/>
          </p:nvPr>
        </p:nvSpPr>
        <p:spPr>
          <a:xfrm>
            <a:off x="1524000" y="2682082"/>
            <a:ext cx="9144000" cy="2487326"/>
          </a:xfrm>
        </p:spPr>
        <p:txBody>
          <a:bodyPr>
            <a:normAutofit lnSpcReduction="10000"/>
          </a:bodyPr>
          <a:lstStyle/>
          <a:p>
            <a:r>
              <a:rPr lang="en-US" sz="3500" dirty="0"/>
              <a:t>Research Methods And Procedures/Methodology</a:t>
            </a:r>
            <a:endParaRPr lang="en-MY" sz="3500" dirty="0"/>
          </a:p>
          <a:p>
            <a:endParaRPr lang="en-MY" sz="3500" dirty="0"/>
          </a:p>
          <a:p>
            <a:r>
              <a:rPr lang="en-US" sz="1800" dirty="0">
                <a:effectLst/>
                <a:latin typeface="Verdana" panose="020B0604030504040204" pitchFamily="34" charset="0"/>
                <a:ea typeface="Times New Roman" panose="02020603050405020304" pitchFamily="18" charset="0"/>
              </a:rPr>
              <a:t>Methodology consists of combination of methods and procedures employed in a research to answer the questions proposed in the Research Questions and to fulfill the Research Objectives. Normally includes four main areas: the type of study being conducted, data collection procedures, the sample selection and data analysis.   </a:t>
            </a:r>
            <a:endParaRPr lang="en-MY" sz="1800" dirty="0">
              <a:effectLst/>
              <a:latin typeface="Times New Roman" panose="02020603050405020304" pitchFamily="18" charset="0"/>
              <a:ea typeface="Times New Roman" panose="02020603050405020304" pitchFamily="18" charset="0"/>
            </a:endParaRPr>
          </a:p>
          <a:p>
            <a:endParaRPr lang="en-MY" sz="3500" dirty="0"/>
          </a:p>
        </p:txBody>
      </p:sp>
    </p:spTree>
    <p:extLst>
      <p:ext uri="{BB962C8B-B14F-4D97-AF65-F5344CB8AC3E}">
        <p14:creationId xmlns:p14="http://schemas.microsoft.com/office/powerpoint/2010/main" val="1481384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677</Words>
  <Application>Microsoft Macintosh PowerPoint</Application>
  <PresentationFormat>Widescreen</PresentationFormat>
  <Paragraphs>64</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Segoe UI</vt:lpstr>
      <vt:lpstr>Times New Roman</vt:lpstr>
      <vt:lpstr>Verdana</vt:lpstr>
      <vt:lpstr>Office Theme</vt:lpstr>
      <vt:lpstr>ISTAC Colloquium Presentation Date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Hanim Jumaat</dc:creator>
  <cp:lastModifiedBy>Feham Ghalib</cp:lastModifiedBy>
  <cp:revision>8</cp:revision>
  <dcterms:created xsi:type="dcterms:W3CDTF">2023-07-27T01:11:56Z</dcterms:created>
  <dcterms:modified xsi:type="dcterms:W3CDTF">2023-07-28T05:17:18Z</dcterms:modified>
</cp:coreProperties>
</file>